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sldIdLst>
    <p:sldId id="256" r:id="rId2"/>
    <p:sldId id="257" r:id="rId3"/>
    <p:sldId id="300" r:id="rId4"/>
    <p:sldId id="301" r:id="rId5"/>
    <p:sldId id="302" r:id="rId6"/>
    <p:sldId id="314" r:id="rId7"/>
    <p:sldId id="291" r:id="rId8"/>
    <p:sldId id="294" r:id="rId9"/>
    <p:sldId id="292" r:id="rId10"/>
    <p:sldId id="293" r:id="rId11"/>
    <p:sldId id="295" r:id="rId12"/>
    <p:sldId id="296" r:id="rId13"/>
    <p:sldId id="297" r:id="rId14"/>
    <p:sldId id="298" r:id="rId15"/>
    <p:sldId id="299" r:id="rId16"/>
    <p:sldId id="304" r:id="rId17"/>
    <p:sldId id="303" r:id="rId18"/>
    <p:sldId id="305" r:id="rId19"/>
    <p:sldId id="312" r:id="rId20"/>
    <p:sldId id="313" r:id="rId21"/>
    <p:sldId id="306" r:id="rId22"/>
    <p:sldId id="310" r:id="rId23"/>
    <p:sldId id="311" r:id="rId24"/>
    <p:sldId id="307" r:id="rId25"/>
    <p:sldId id="308" r:id="rId26"/>
    <p:sldId id="309" r:id="rId27"/>
    <p:sldId id="315" r:id="rId28"/>
    <p:sldId id="316" r:id="rId29"/>
    <p:sldId id="318" r:id="rId30"/>
    <p:sldId id="317" r:id="rId31"/>
    <p:sldId id="319" r:id="rId32"/>
    <p:sldId id="320" r:id="rId33"/>
    <p:sldId id="321" r:id="rId34"/>
    <p:sldId id="322" r:id="rId35"/>
    <p:sldId id="323" r:id="rId36"/>
    <p:sldId id="258" r:id="rId37"/>
  </p:sldIdLst>
  <p:sldSz cx="12192000" cy="6858000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86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387" autoAdjust="0"/>
    <p:restoredTop sz="94660" autoAdjust="0"/>
  </p:normalViewPr>
  <p:slideViewPr>
    <p:cSldViewPr snapToGrid="0">
      <p:cViewPr varScale="1">
        <p:scale>
          <a:sx n="113" d="100"/>
          <a:sy n="113" d="100"/>
        </p:scale>
        <p:origin x="416" y="176"/>
      </p:cViewPr>
      <p:guideLst>
        <p:guide orient="horz" pos="2086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notesMaster" Target="notesMasters/notesMaster1.xml"/><Relationship Id="rId39" Type="http://schemas.openxmlformats.org/officeDocument/2006/relationships/presProps" Target="presProps.xml"/><Relationship Id="rId40" Type="http://schemas.openxmlformats.org/officeDocument/2006/relationships/viewProps" Target="viewProps.xml"/><Relationship Id="rId41" Type="http://schemas.openxmlformats.org/officeDocument/2006/relationships/theme" Target="theme/theme1.xml"/><Relationship Id="rId4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2018/11/26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noProof="1" smtClean="0"/>
              <a:t>单击此处编辑母版副标题样式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829BCBD-CDAD-44C0-8E0F-7A8E42C7E9E0}" type="datetimeFigureOut">
              <a:rPr lang="zh-CN" altLang="en-US"/>
              <a:t>2018/11/26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AA70F59-D812-47A0-A6DA-9D789E6F3DB5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D591C9B-A551-4377-899B-C4E55A8406E0}" type="datetimeFigureOut">
              <a:rPr lang="zh-CN" altLang="en-US"/>
              <a:t>2018/11/26</a:t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15F2B9-19A6-4442-9758-4FEEF21EF249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8FECC21-B829-4F04-B6DB-F167941BFCB9}" type="datetimeFigureOut">
              <a:rPr lang="zh-CN" altLang="en-US"/>
              <a:t>2018/11/26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A1F6D74-D209-46BB-97F6-19D2AF7C81E3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B68CA37-C1FB-4FBB-AAA3-EEE71E1F7248}" type="datetimeFigureOut">
              <a:rPr lang="zh-CN" altLang="en-US"/>
              <a:t>2018/11/26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D0C13B-4F32-4F84-B75F-25D988C5B48D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1A7D1E3-6DF1-44AF-B026-0B43E058CEF6}" type="datetimeFigureOut">
              <a:rPr lang="zh-CN" altLang="en-US"/>
              <a:t>2018/11/26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1FB529-0BA7-4C74-B5BF-4945CE8CB493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48E9745-CCE2-4911-92E3-86C9D5840A04}" type="datetimeFigureOut">
              <a:rPr lang="zh-CN" altLang="en-US"/>
              <a:t>2018/11/26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0AB487-04F9-4AFF-82E9-911F37E5570E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34B99B0-6696-453E-9429-6AAEDFD3F9E0}" type="datetimeFigureOut">
              <a:rPr lang="zh-CN" altLang="en-US"/>
              <a:t>2018/11/26</a:t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B8D1BAC-1B57-4139-BCD2-EF6AB1E00C77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8CBA138-1518-4E34-9666-F260F104333F}" type="datetimeFigureOut">
              <a:rPr lang="zh-CN" altLang="en-US"/>
              <a:t>2018/11/26</a:t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256EEC-53A5-445C-8D96-08F6940A4896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1" smtClean="0"/>
              <a:t>单击图标添加图片</a:t>
            </a:r>
            <a:endParaRPr lang="zh-CN" altLang="en-US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BC80E2-B43A-41AC-B7BA-35BE49E89197}" type="datetimeFigureOut">
              <a:rPr lang="zh-CN" altLang="en-US"/>
              <a:t>2018/11/26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5A3E822-5AD4-4B36-BED4-3704108F2FBC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B3AE59F-B8A4-456C-890D-87B897B6EE9C}" type="datetimeFigureOut">
              <a:rPr lang="zh-CN" altLang="en-US"/>
              <a:t>2018/11/26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7C631F-F799-41E6-9223-C2EEEDCF08FE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27" name="文本占位符 2"/>
          <p:cNvSpPr>
            <a:spLocks noGrp="1" noChangeArrowheads="1"/>
          </p:cNvSpPr>
          <p:nvPr>
            <p:ph type="body" idx="9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defRPr sz="1200" noProof="1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26486B5C-B5A2-49E9-AB56-D805CB9954E0}" type="datetimeFigureOut">
              <a:rPr lang="zh-CN" altLang="en-US"/>
              <a:t>2018/11/26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defRPr sz="1200" noProof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37CCDD88-8295-4D75-BDD3-F5683FD70B87}" type="slidenum">
              <a:rPr lang="zh-CN" altLang="en-US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228600" indent="-228600" algn="l" rtl="0" eaLnBrk="1" fontAlgn="base" hangingPunct="1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6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Relationship Id="rId3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jpg"/><Relationship Id="rId3" Type="http://schemas.openxmlformats.org/officeDocument/2006/relationships/image" Target="../media/image51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4" Type="http://schemas.openxmlformats.org/officeDocument/2006/relationships/image" Target="../media/image54.png"/><Relationship Id="rId5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Relationship Id="rId3" Type="http://schemas.openxmlformats.org/officeDocument/2006/relationships/image" Target="../media/image5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4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png"/><Relationship Id="rId3" Type="http://schemas.openxmlformats.org/officeDocument/2006/relationships/image" Target="../media/image6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4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4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tiff"/><Relationship Id="rId4" Type="http://schemas.openxmlformats.org/officeDocument/2006/relationships/image" Target="../media/image73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tif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20.png"/><Relationship Id="rId8" Type="http://schemas.openxmlformats.org/officeDocument/2006/relationships/image" Target="../media/image21.png"/><Relationship Id="rId9" Type="http://schemas.openxmlformats.org/officeDocument/2006/relationships/image" Target="../media/image22.png"/><Relationship Id="rId10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2564583"/>
            <a:ext cx="12198350" cy="145846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defRPr/>
            </a:pPr>
            <a:endParaRPr lang="zh-CN" altLang="en-US" noProof="1"/>
          </a:p>
        </p:txBody>
      </p:sp>
      <p:sp>
        <p:nvSpPr>
          <p:cNvPr id="2051" name="副标题 2"/>
          <p:cNvSpPr>
            <a:spLocks noGrp="1" noChangeArrowheads="1"/>
          </p:cNvSpPr>
          <p:nvPr>
            <p:ph type="subTitle" idx="1"/>
          </p:nvPr>
        </p:nvSpPr>
        <p:spPr>
          <a:xfrm>
            <a:off x="3593372" y="4651375"/>
            <a:ext cx="5078413" cy="635000"/>
          </a:xfrm>
        </p:spPr>
        <p:txBody>
          <a:bodyPr/>
          <a:lstStyle/>
          <a:p>
            <a:pPr eaLnBrk="1" hangingPunct="1"/>
            <a:r>
              <a:rPr lang="zh-CN" altLang="en-US" sz="2800" i="1" dirty="0" smtClean="0">
                <a:latin typeface="Times New Roman" panose="02020603050405020304" pitchFamily="18" charset="0"/>
                <a:ea typeface="黑体" panose="02010609060101010101" pitchFamily="49" charset="-122"/>
              </a:rPr>
              <a:t>陈海斌</a:t>
            </a:r>
          </a:p>
        </p:txBody>
      </p:sp>
      <p:sp>
        <p:nvSpPr>
          <p:cNvPr id="2052" name="文本框 3"/>
          <p:cNvSpPr txBox="1">
            <a:spLocks noChangeArrowheads="1"/>
          </p:cNvSpPr>
          <p:nvPr/>
        </p:nvSpPr>
        <p:spPr bwMode="auto">
          <a:xfrm>
            <a:off x="571894" y="5556250"/>
            <a:ext cx="11520487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400" dirty="0">
                <a:latin typeface="Times New Roman" panose="02020603050405020304" pitchFamily="18" charset="0"/>
                <a:sym typeface="宋体" panose="02010600030101010101" pitchFamily="2" charset="-122"/>
              </a:rPr>
              <a:t>Lab of  Machine Learning and Data Mining</a:t>
            </a:r>
            <a:endParaRPr lang="en-US" altLang="zh-CN" sz="2400" dirty="0">
              <a:latin typeface="Times New Roman" panose="02020603050405020304" pitchFamily="18" charset="0"/>
              <a:sym typeface="Arial" panose="020B0604020202020204" pitchFamily="34" charset="0"/>
            </a:endParaRPr>
          </a:p>
          <a:p>
            <a:pPr algn="ctr" eaLnBrk="1" hangingPunct="1"/>
            <a:r>
              <a:rPr lang="en-US" altLang="zh-CN" sz="2400" dirty="0">
                <a:latin typeface="Times New Roman" panose="02020603050405020304" pitchFamily="18" charset="0"/>
                <a:sym typeface="Arial" panose="020B0604020202020204" pitchFamily="34" charset="0"/>
              </a:rPr>
              <a:t>South China University of Technology</a:t>
            </a:r>
            <a:endParaRPr lang="zh-CN" altLang="en-US" sz="2400" dirty="0"/>
          </a:p>
        </p:txBody>
      </p:sp>
      <p:pic>
        <p:nvPicPr>
          <p:cNvPr id="2053" name="图片 4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7025" y="287338"/>
            <a:ext cx="5434013" cy="573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4" name="图片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7500" y="4210050"/>
            <a:ext cx="2552700" cy="209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5" name="标题 1"/>
          <p:cNvSpPr>
            <a:spLocks noGrp="1" noChangeArrowheads="1"/>
          </p:cNvSpPr>
          <p:nvPr/>
        </p:nvSpPr>
        <p:spPr bwMode="auto">
          <a:xfrm>
            <a:off x="382587" y="2236189"/>
            <a:ext cx="11490325" cy="15771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/>
          <a:p>
            <a:pPr algn="ctr">
              <a:lnSpc>
                <a:spcPct val="90000"/>
              </a:lnSpc>
            </a:pPr>
            <a:r>
              <a:rPr lang="zh-CN" altLang="en-US" sz="4800" dirty="0" smtClean="0">
                <a:solidFill>
                  <a:schemeClr val="bg1"/>
                </a:solidFill>
              </a:rPr>
              <a:t>                                    </a:t>
            </a:r>
            <a:r>
              <a:rPr lang="en-US" altLang="zh-CN" sz="4800" dirty="0" smtClean="0">
                <a:solidFill>
                  <a:schemeClr val="bg1"/>
                </a:solidFill>
              </a:rPr>
              <a:t>RNN</a:t>
            </a:r>
            <a:r>
              <a:rPr lang="en-US" altLang="zh-CN" sz="1100" dirty="0" smtClean="0">
                <a:solidFill>
                  <a:schemeClr val="bg1"/>
                </a:solidFill>
              </a:rPr>
              <a:t>									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-3175" y="465138"/>
            <a:ext cx="12198350" cy="105886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defRPr/>
            </a:pPr>
            <a:endParaRPr lang="zh-CN" altLang="en-US" noProof="1"/>
          </a:p>
        </p:txBody>
      </p:sp>
      <p:sp>
        <p:nvSpPr>
          <p:cNvPr id="3075" name="标题 1"/>
          <p:cNvSpPr>
            <a:spLocks noGrp="1" noChangeArrowheads="1"/>
          </p:cNvSpPr>
          <p:nvPr>
            <p:ph type="title"/>
          </p:nvPr>
        </p:nvSpPr>
        <p:spPr>
          <a:xfrm>
            <a:off x="546100" y="225776"/>
            <a:ext cx="10515600" cy="1325563"/>
          </a:xfrm>
        </p:spPr>
        <p:txBody>
          <a:bodyPr/>
          <a:lstStyle/>
          <a:p>
            <a: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en-US" altLang="zh-CN" sz="3600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 Part3</a:t>
            </a:r>
            <a:r>
              <a:rPr lang="zh-CN" altLang="en-US" sz="3600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 </a:t>
            </a:r>
            <a:r>
              <a:rPr lang="en-US" altLang="zh-CN" sz="3600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LSTM</a:t>
            </a:r>
            <a:r>
              <a:rPr lang="zh-CN" altLang="en-US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 </a:t>
            </a:r>
            <a:r>
              <a:rPr lang="en-US" altLang="zh-CN" sz="3600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sz="3600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en-US" altLang="zh-CN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zh-CN" altLang="en-US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  </a:t>
            </a:r>
            <a:endParaRPr lang="en-US" altLang="zh-CN" i="1" dirty="0" smtClean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46101" y="1670757"/>
            <a:ext cx="755206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en-US" altLang="zh-CN" dirty="0" smtClean="0"/>
          </a:p>
          <a:p>
            <a:endParaRPr kumimoji="1" lang="en-US" altLang="zh-CN" dirty="0"/>
          </a:p>
          <a:p>
            <a:r>
              <a:rPr kumimoji="1" lang="en-US" altLang="zh-CN" dirty="0" smtClean="0"/>
              <a:t>4.</a:t>
            </a:r>
            <a:r>
              <a:rPr kumimoji="1" lang="zh-CN" altLang="en-US" dirty="0" smtClean="0"/>
              <a:t>网络输出控制</a:t>
            </a:r>
            <a:endParaRPr kumimoji="1" lang="en-US" altLang="zh-CN" dirty="0" smtClean="0"/>
          </a:p>
          <a:p>
            <a:endParaRPr kumimoji="1" lang="en-US" altLang="zh-CN" dirty="0" smtClean="0"/>
          </a:p>
          <a:p>
            <a:r>
              <a:rPr kumimoji="1" lang="zh-CN" altLang="en-US" dirty="0" smtClean="0"/>
              <a:t>门控机制来决定</a:t>
            </a:r>
            <a:r>
              <a:rPr lang="zh-CN" altLang="en-US" dirty="0"/>
              <a:t>跟当前任务当前时刻相关</a:t>
            </a:r>
            <a:r>
              <a:rPr lang="zh-CN" altLang="en-US" dirty="0" smtClean="0"/>
              <a:t>的输出</a:t>
            </a:r>
            <a:endParaRPr lang="en-US" altLang="zh-CN" dirty="0" smtClean="0"/>
          </a:p>
          <a:p>
            <a:endParaRPr kumimoji="1" lang="en-US" altLang="zh-CN" dirty="0"/>
          </a:p>
          <a:p>
            <a:endParaRPr kumimoji="1" lang="en-US" altLang="zh-CN" dirty="0" smtClean="0"/>
          </a:p>
          <a:p>
            <a:endParaRPr kumimoji="1" lang="en-US" altLang="zh-CN" dirty="0"/>
          </a:p>
          <a:p>
            <a:endParaRPr kumimoji="1" lang="en-US" altLang="zh-CN" dirty="0" smtClean="0"/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1964267" y="2713503"/>
            <a:ext cx="13805522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98165" y="1958086"/>
            <a:ext cx="3254930" cy="229799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68941" y="3405556"/>
            <a:ext cx="2962275" cy="792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481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-3175" y="465138"/>
            <a:ext cx="12198350" cy="105886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defRPr/>
            </a:pPr>
            <a:endParaRPr lang="zh-CN" altLang="en-US" noProof="1"/>
          </a:p>
        </p:txBody>
      </p:sp>
      <p:sp>
        <p:nvSpPr>
          <p:cNvPr id="3075" name="标题 1"/>
          <p:cNvSpPr>
            <a:spLocks noGrp="1" noChangeArrowheads="1"/>
          </p:cNvSpPr>
          <p:nvPr>
            <p:ph type="title"/>
          </p:nvPr>
        </p:nvSpPr>
        <p:spPr>
          <a:xfrm>
            <a:off x="546100" y="225776"/>
            <a:ext cx="10515600" cy="1325563"/>
          </a:xfrm>
        </p:spPr>
        <p:txBody>
          <a:bodyPr/>
          <a:lstStyle/>
          <a:p>
            <a: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en-US" altLang="zh-CN" sz="3600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 Part3</a:t>
            </a:r>
            <a:r>
              <a:rPr lang="zh-CN" altLang="en-US" sz="3600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 </a:t>
            </a:r>
            <a:r>
              <a:rPr lang="en-US" altLang="zh-CN" sz="3600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LSTM</a:t>
            </a:r>
            <a:r>
              <a:rPr lang="zh-CN" altLang="en-US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 </a:t>
            </a:r>
            <a:r>
              <a:rPr lang="en-US" altLang="zh-CN" sz="3600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sz="3600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en-US" altLang="zh-CN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zh-CN" altLang="en-US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  </a:t>
            </a:r>
            <a:endParaRPr lang="en-US" altLang="zh-CN" i="1" dirty="0" smtClean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33778" y="1806222"/>
            <a:ext cx="618631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5.</a:t>
            </a:r>
            <a:r>
              <a:rPr kumimoji="1" lang="zh-CN" altLang="en-US" dirty="0"/>
              <a:t>引入短时记忆</a:t>
            </a:r>
            <a:r>
              <a:rPr kumimoji="1" lang="en-US" altLang="zh-CN" dirty="0"/>
              <a:t>/</a:t>
            </a:r>
            <a:r>
              <a:rPr kumimoji="1" lang="zh-CN" altLang="en-US" dirty="0"/>
              <a:t>隐层状态</a:t>
            </a:r>
            <a:r>
              <a:rPr kumimoji="1" lang="en-US" altLang="zh-CN" dirty="0"/>
              <a:t>h</a:t>
            </a:r>
          </a:p>
          <a:p>
            <a:r>
              <a:rPr lang="zh-CN" altLang="en-US" dirty="0"/>
              <a:t>从不严谨的角度看，</a:t>
            </a:r>
            <a:r>
              <a:rPr lang="en-US" altLang="zh-CN" dirty="0"/>
              <a:t>h</a:t>
            </a:r>
            <a:r>
              <a:rPr lang="zh-CN" altLang="en-US" dirty="0"/>
              <a:t>随时都可以被输出门截断，我们可以把</a:t>
            </a:r>
            <a:r>
              <a:rPr lang="en-US" altLang="zh-CN" dirty="0"/>
              <a:t>h</a:t>
            </a:r>
            <a:r>
              <a:rPr lang="zh-CN" altLang="en-US" dirty="0"/>
              <a:t>理解为短时记忆单元。（类似传统</a:t>
            </a:r>
            <a:r>
              <a:rPr lang="en-US" altLang="zh-CN" dirty="0"/>
              <a:t>RNN</a:t>
            </a:r>
            <a:r>
              <a:rPr lang="zh-CN" altLang="en-US" dirty="0"/>
              <a:t>）</a:t>
            </a:r>
            <a:endParaRPr kumimoji="1" lang="en-US" altLang="zh-CN" dirty="0"/>
          </a:p>
          <a:p>
            <a:endParaRPr lang="en-US" altLang="zh-CN" dirty="0" smtClean="0"/>
          </a:p>
          <a:p>
            <a:r>
              <a:rPr lang="zh-CN" altLang="en-US" dirty="0" smtClean="0"/>
              <a:t>梯度</a:t>
            </a:r>
            <a:r>
              <a:rPr lang="zh-CN" altLang="en-US" dirty="0"/>
              <a:t>流经</a:t>
            </a:r>
            <a:r>
              <a:rPr lang="en-US" altLang="zh-CN" dirty="0"/>
              <a:t>h</a:t>
            </a:r>
            <a:r>
              <a:rPr lang="zh-CN" altLang="en-US" dirty="0"/>
              <a:t>的时候，经历的是</a:t>
            </a:r>
            <a:r>
              <a:rPr lang="en-US" altLang="zh-CN" dirty="0"/>
              <a:t>h(t)-&gt;c(t)-&gt;h(t-1)</a:t>
            </a:r>
            <a:r>
              <a:rPr lang="zh-CN" altLang="en-US" dirty="0"/>
              <a:t>的连环</a:t>
            </a:r>
            <a:r>
              <a:rPr lang="zh-CN" altLang="en-US" dirty="0" smtClean="0"/>
              <a:t>相乘</a:t>
            </a:r>
            <a:r>
              <a:rPr lang="en-US" altLang="zh-CN" dirty="0" smtClean="0"/>
              <a:t>(</a:t>
            </a:r>
            <a:r>
              <a:rPr lang="zh-CN" altLang="en-US" dirty="0" smtClean="0"/>
              <a:t>门控、</a:t>
            </a:r>
            <a:r>
              <a:rPr lang="en-US" altLang="zh-CN" dirty="0" err="1" smtClean="0"/>
              <a:t>ct</a:t>
            </a:r>
            <a:r>
              <a:rPr lang="zh-CN" altLang="en-US" dirty="0" smtClean="0"/>
              <a:t>都有</a:t>
            </a:r>
            <a:r>
              <a:rPr lang="en-US" altLang="zh-CN" dirty="0" smtClean="0"/>
              <a:t>h)</a:t>
            </a:r>
            <a:r>
              <a:rPr lang="zh-CN" altLang="en-US" dirty="0" smtClean="0"/>
              <a:t>的路径，</a:t>
            </a:r>
            <a:r>
              <a:rPr lang="zh-CN" altLang="en-US" dirty="0"/>
              <a:t>梯度消失则意味</a:t>
            </a:r>
            <a:r>
              <a:rPr lang="zh-CN" altLang="en-US" dirty="0" smtClean="0"/>
              <a:t>着短期记忆</a:t>
            </a:r>
            <a:r>
              <a:rPr lang="en-US" altLang="zh-CN" dirty="0"/>
              <a:t>(</a:t>
            </a:r>
            <a:r>
              <a:rPr lang="zh-CN" altLang="en-US" dirty="0"/>
              <a:t>隐层状态</a:t>
            </a:r>
            <a:r>
              <a:rPr lang="en-US" altLang="zh-CN" dirty="0"/>
              <a:t>)</a:t>
            </a:r>
            <a:r>
              <a:rPr lang="zh-CN" altLang="en-US" dirty="0"/>
              <a:t>消失了</a:t>
            </a:r>
            <a:endParaRPr lang="en-US" altLang="zh-CN" dirty="0"/>
          </a:p>
          <a:p>
            <a:endParaRPr kumimoji="1" lang="en-US" altLang="zh-CN" dirty="0" smtClean="0"/>
          </a:p>
          <a:p>
            <a:r>
              <a:rPr kumimoji="1" lang="zh-CN" altLang="en-US" dirty="0" smtClean="0"/>
              <a:t>而</a:t>
            </a:r>
            <a:r>
              <a:rPr kumimoji="1" lang="en-US" altLang="zh-CN" dirty="0"/>
              <a:t>c</a:t>
            </a:r>
            <a:r>
              <a:rPr kumimoji="1" lang="zh-CN" altLang="en-US" dirty="0"/>
              <a:t>的长时记忆性前面已简单证明</a:t>
            </a:r>
            <a:endParaRPr kumimoji="1" lang="en-US" altLang="zh-CN" dirty="0"/>
          </a:p>
          <a:p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07946" y="1590685"/>
            <a:ext cx="3122948" cy="384739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75467" y="4330963"/>
            <a:ext cx="3625144" cy="60419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79536" y="4830382"/>
            <a:ext cx="3417006" cy="89171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17649" y="5636227"/>
            <a:ext cx="3140780" cy="49542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06901" y="6094495"/>
            <a:ext cx="2962275" cy="792823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297333" y="5636227"/>
            <a:ext cx="3691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Long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short-term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memory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cell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97920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-3175" y="465138"/>
            <a:ext cx="12198350" cy="105886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defRPr/>
            </a:pPr>
            <a:endParaRPr lang="zh-CN" altLang="en-US" noProof="1"/>
          </a:p>
        </p:txBody>
      </p:sp>
      <p:sp>
        <p:nvSpPr>
          <p:cNvPr id="3075" name="标题 1"/>
          <p:cNvSpPr>
            <a:spLocks noGrp="1" noChangeArrowheads="1"/>
          </p:cNvSpPr>
          <p:nvPr>
            <p:ph type="title"/>
          </p:nvPr>
        </p:nvSpPr>
        <p:spPr>
          <a:xfrm>
            <a:off x="546100" y="225776"/>
            <a:ext cx="10515600" cy="1325563"/>
          </a:xfrm>
        </p:spPr>
        <p:txBody>
          <a:bodyPr/>
          <a:lstStyle/>
          <a:p>
            <a: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en-US" altLang="zh-CN" sz="3600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 Part3</a:t>
            </a:r>
            <a:r>
              <a:rPr lang="zh-CN" altLang="en-US" sz="3600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 </a:t>
            </a:r>
            <a:r>
              <a:rPr lang="en-US" altLang="zh-CN" sz="3600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LSTM</a:t>
            </a:r>
            <a:r>
              <a:rPr lang="zh-CN" altLang="en-US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 </a:t>
            </a:r>
            <a:r>
              <a:rPr lang="en-US" altLang="zh-CN" sz="3600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sz="3600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en-US" altLang="zh-CN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zh-CN" altLang="en-US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  </a:t>
            </a:r>
            <a:endParaRPr lang="en-US" altLang="zh-CN" i="1" dirty="0" smtClean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22489" y="1749778"/>
            <a:ext cx="682977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LSTM</a:t>
            </a:r>
            <a:r>
              <a:rPr kumimoji="1" lang="zh-CN" altLang="en-US" dirty="0" smtClean="0"/>
              <a:t>的变式：</a:t>
            </a:r>
            <a:r>
              <a:rPr kumimoji="1" lang="en-US" altLang="zh-CN" dirty="0" smtClean="0"/>
              <a:t>GRU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1.</a:t>
            </a:r>
            <a:r>
              <a:rPr lang="zh-CN" altLang="en-US" dirty="0" smtClean="0"/>
              <a:t>输入</a:t>
            </a:r>
            <a:r>
              <a:rPr lang="zh-CN" altLang="en-US" dirty="0"/>
              <a:t>门与和遗忘门结合成了一个单独</a:t>
            </a:r>
            <a:r>
              <a:rPr lang="zh-CN" altLang="en-US" dirty="0" smtClean="0"/>
              <a:t>的</a:t>
            </a:r>
            <a:r>
              <a:rPr lang="zh-CN" altLang="en-US" dirty="0"/>
              <a:t> </a:t>
            </a:r>
            <a:r>
              <a:rPr lang="zh-CN" altLang="en-US" dirty="0" smtClean="0"/>
              <a:t>更新门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en-US" altLang="zh-CN" dirty="0" smtClean="0"/>
              <a:t>2.</a:t>
            </a:r>
            <a:r>
              <a:rPr lang="zh-CN" altLang="en-US" dirty="0" smtClean="0"/>
              <a:t>合并</a:t>
            </a:r>
            <a:r>
              <a:rPr lang="zh-CN" altLang="en-US" dirty="0"/>
              <a:t>了细胞状态和隐含状态</a:t>
            </a:r>
            <a:endParaRPr kumimoji="1" lang="en-US" altLang="zh-CN" dirty="0" smtClean="0"/>
          </a:p>
          <a:p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70653" y="1524000"/>
            <a:ext cx="3576279" cy="280393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64"/>
          <a:stretch/>
        </p:blipFill>
        <p:spPr>
          <a:xfrm>
            <a:off x="8099786" y="4425244"/>
            <a:ext cx="3118011" cy="2257777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27623" y="3504104"/>
            <a:ext cx="3999177" cy="2230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686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-3175" y="465138"/>
            <a:ext cx="12198350" cy="105886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defRPr/>
            </a:pPr>
            <a:endParaRPr lang="zh-CN" altLang="en-US" noProof="1"/>
          </a:p>
        </p:txBody>
      </p:sp>
      <p:sp>
        <p:nvSpPr>
          <p:cNvPr id="3075" name="标题 1"/>
          <p:cNvSpPr>
            <a:spLocks noGrp="1" noChangeArrowheads="1"/>
          </p:cNvSpPr>
          <p:nvPr>
            <p:ph type="title"/>
          </p:nvPr>
        </p:nvSpPr>
        <p:spPr>
          <a:xfrm>
            <a:off x="546100" y="225776"/>
            <a:ext cx="10515600" cy="1325563"/>
          </a:xfrm>
        </p:spPr>
        <p:txBody>
          <a:bodyPr/>
          <a:lstStyle/>
          <a:p>
            <a: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en-US" altLang="zh-CN" sz="3600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 Part4</a:t>
            </a:r>
            <a:r>
              <a:rPr lang="zh-CN" altLang="en-US" sz="3600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 从图模型、上下文建模看</a:t>
            </a:r>
            <a:r>
              <a:rPr lang="en-US" altLang="zh-CN" sz="3600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RNN</a:t>
            </a:r>
            <a:r>
              <a:rPr lang="zh-CN" altLang="en-US" sz="3600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 </a:t>
            </a:r>
            <a:r>
              <a:rPr lang="en-US" altLang="zh-CN" sz="3600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sz="3600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en-US" altLang="zh-CN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zh-CN" altLang="en-US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  </a:t>
            </a:r>
            <a:endParaRPr lang="en-US" altLang="zh-CN" i="1" dirty="0" smtClean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88623" y="1738489"/>
            <a:ext cx="7337778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从图模型看</a:t>
            </a:r>
            <a:r>
              <a:rPr kumimoji="1" lang="en-US" altLang="zh-CN" dirty="0" smtClean="0"/>
              <a:t>RNN</a:t>
            </a:r>
          </a:p>
          <a:p>
            <a:r>
              <a:rPr lang="zh-CN" altLang="en-US" dirty="0"/>
              <a:t>将 </a:t>
            </a:r>
            <a:r>
              <a:rPr lang="en-US" altLang="zh-CN" dirty="0"/>
              <a:t>RNN </a:t>
            </a:r>
            <a:r>
              <a:rPr lang="zh-CN" altLang="en-US" dirty="0" smtClean="0"/>
              <a:t>训练为</a:t>
            </a:r>
            <a:r>
              <a:rPr lang="zh-CN" altLang="en-US" dirty="0"/>
              <a:t>能够根据之前的输入估计下一个序列元素 </a:t>
            </a:r>
            <a:r>
              <a:rPr lang="en-US" altLang="zh-CN" dirty="0"/>
              <a:t>y(t) </a:t>
            </a:r>
            <a:r>
              <a:rPr lang="zh-CN" altLang="en-US" dirty="0"/>
              <a:t>的条件</a:t>
            </a:r>
            <a:r>
              <a:rPr lang="zh-CN" altLang="en-US" dirty="0" smtClean="0"/>
              <a:t>分布</a:t>
            </a: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r>
              <a:rPr lang="zh-CN" altLang="en-US" dirty="0" smtClean="0"/>
              <a:t>若模型包括</a:t>
            </a:r>
            <a:r>
              <a:rPr lang="en-US" altLang="zh-CN" dirty="0" smtClean="0"/>
              <a:t>y</a:t>
            </a:r>
            <a:r>
              <a:rPr lang="zh-CN" altLang="en-US" dirty="0" smtClean="0"/>
              <a:t>的连接</a:t>
            </a: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使用</a:t>
            </a:r>
            <a:r>
              <a:rPr lang="zh-CN" altLang="en-US" dirty="0"/>
              <a:t>链式法则</a:t>
            </a:r>
            <a:r>
              <a:rPr lang="en-US" altLang="zh-CN" dirty="0"/>
              <a:t>(</a:t>
            </a:r>
            <a:r>
              <a:rPr lang="zh-CN" altLang="en-US" dirty="0"/>
              <a:t>用于条件概率</a:t>
            </a:r>
            <a:r>
              <a:rPr lang="zh-CN" altLang="en-US" dirty="0" smtClean="0"/>
              <a:t>的</a:t>
            </a:r>
            <a:r>
              <a:rPr lang="en-US" altLang="zh-CN" dirty="0" smtClean="0"/>
              <a:t>)</a:t>
            </a:r>
            <a:r>
              <a:rPr lang="zh-CN" altLang="en-US" dirty="0" smtClean="0"/>
              <a:t>参数</a:t>
            </a:r>
            <a:r>
              <a:rPr lang="zh-CN" altLang="en-US" dirty="0"/>
              <a:t>化这些观察值的联合分布 </a:t>
            </a:r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zh-CN" altLang="en-US" dirty="0"/>
          </a:p>
          <a:p>
            <a:r>
              <a:rPr lang="zh-CN" altLang="en-US" dirty="0" smtClean="0"/>
              <a:t> </a:t>
            </a:r>
            <a:endParaRPr kumimoji="1" lang="en-US" altLang="zh-CN" dirty="0"/>
          </a:p>
          <a:p>
            <a:endParaRPr kumimoji="1" lang="en-US" altLang="zh-CN" dirty="0" smtClean="0"/>
          </a:p>
          <a:p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13511" y="2765777"/>
            <a:ext cx="4278489" cy="2390217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8800" y="2305939"/>
            <a:ext cx="2705100" cy="5842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35199" y="4625989"/>
            <a:ext cx="4888089" cy="68587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61821" y="5353042"/>
            <a:ext cx="5034844" cy="59233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24150" y="3189478"/>
            <a:ext cx="3454400" cy="55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270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-3175" y="465138"/>
            <a:ext cx="12198350" cy="105886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defRPr/>
            </a:pPr>
            <a:endParaRPr lang="zh-CN" altLang="en-US" noProof="1"/>
          </a:p>
        </p:txBody>
      </p:sp>
      <p:sp>
        <p:nvSpPr>
          <p:cNvPr id="3075" name="标题 1"/>
          <p:cNvSpPr>
            <a:spLocks noGrp="1" noChangeArrowheads="1"/>
          </p:cNvSpPr>
          <p:nvPr>
            <p:ph type="title"/>
          </p:nvPr>
        </p:nvSpPr>
        <p:spPr>
          <a:xfrm>
            <a:off x="546100" y="225776"/>
            <a:ext cx="10515600" cy="1325563"/>
          </a:xfrm>
        </p:spPr>
        <p:txBody>
          <a:bodyPr/>
          <a:lstStyle/>
          <a:p>
            <a: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Part4</a:t>
            </a:r>
            <a:r>
              <a:rPr lang="zh-CN" altLang="en-US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 从图模型、上下文建模看</a:t>
            </a:r>
            <a: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RNN</a:t>
            </a:r>
            <a:r>
              <a:rPr lang="zh-CN" altLang="en-US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 </a:t>
            </a:r>
            <a:r>
              <a:rPr lang="en-US" altLang="zh-CN" sz="3600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sz="3600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en-US" altLang="zh-CN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zh-CN" altLang="en-US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  </a:t>
            </a:r>
            <a:endParaRPr lang="en-US" altLang="zh-CN" i="1" dirty="0" smtClean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66044" y="1727200"/>
            <a:ext cx="573475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从上下文建模看</a:t>
            </a:r>
            <a:r>
              <a:rPr kumimoji="1" lang="en-US" altLang="zh-CN" dirty="0" smtClean="0"/>
              <a:t>RNN</a:t>
            </a:r>
          </a:p>
          <a:p>
            <a:endParaRPr kumimoji="1" lang="en-US" altLang="zh-CN" dirty="0"/>
          </a:p>
          <a:p>
            <a:r>
              <a:rPr lang="zh-CN" altLang="en-US" dirty="0"/>
              <a:t>将额外输入提供到 </a:t>
            </a:r>
            <a:r>
              <a:rPr lang="en-US" altLang="zh-CN" dirty="0"/>
              <a:t>RNN </a:t>
            </a:r>
            <a:r>
              <a:rPr lang="zh-CN" altLang="en-US" dirty="0"/>
              <a:t>的一些</a:t>
            </a:r>
            <a:r>
              <a:rPr lang="zh-CN" altLang="en-US" dirty="0" smtClean="0"/>
              <a:t>常见方法</a:t>
            </a:r>
            <a:r>
              <a:rPr lang="zh-CN" altLang="en-US" dirty="0"/>
              <a:t>是</a:t>
            </a:r>
            <a:r>
              <a:rPr lang="en-US" altLang="zh-CN" dirty="0"/>
              <a:t>: </a:t>
            </a:r>
            <a:endParaRPr lang="en-US" altLang="zh-CN" dirty="0" smtClean="0"/>
          </a:p>
          <a:p>
            <a:pPr marL="342900" indent="-342900">
              <a:buFont typeface="+mj-lt"/>
              <a:buAutoNum type="arabicPeriod"/>
            </a:pPr>
            <a:r>
              <a:rPr lang="zh-CN" altLang="en-US" dirty="0" smtClean="0"/>
              <a:t>在</a:t>
            </a:r>
            <a:r>
              <a:rPr lang="zh-CN" altLang="en-US" dirty="0"/>
              <a:t>每个时刻作为一个额外</a:t>
            </a:r>
            <a:r>
              <a:rPr lang="zh-CN" altLang="en-US" dirty="0" smtClean="0"/>
              <a:t>输入</a:t>
            </a:r>
            <a:endParaRPr lang="en-US" altLang="zh-CN" dirty="0" smtClean="0"/>
          </a:p>
          <a:p>
            <a:pPr marL="342900" indent="-342900">
              <a:buFont typeface="+mj-lt"/>
              <a:buAutoNum type="arabicPeriod"/>
            </a:pPr>
            <a:endParaRPr lang="en-US" altLang="zh-CN" dirty="0"/>
          </a:p>
          <a:p>
            <a:pPr marL="342900" indent="-342900">
              <a:buAutoNum type="arabicPeriod" startAt="2"/>
            </a:pPr>
            <a:r>
              <a:rPr lang="zh-CN" altLang="en-US" dirty="0" smtClean="0"/>
              <a:t>作为</a:t>
            </a:r>
            <a:r>
              <a:rPr lang="zh-CN" altLang="en-US" dirty="0"/>
              <a:t>初始状态 </a:t>
            </a:r>
            <a:r>
              <a:rPr lang="en-US" altLang="zh-CN" dirty="0"/>
              <a:t>h(0</a:t>
            </a:r>
            <a:r>
              <a:rPr lang="en-US" altLang="zh-CN" dirty="0" smtClean="0"/>
              <a:t>)</a:t>
            </a:r>
          </a:p>
          <a:p>
            <a:r>
              <a:rPr lang="zh-CN" altLang="en-US" dirty="0"/>
              <a:t/>
            </a:r>
            <a:br>
              <a:rPr lang="zh-CN" altLang="en-US" dirty="0"/>
            </a:br>
            <a:r>
              <a:rPr lang="en-US" altLang="zh-CN" dirty="0"/>
              <a:t>3. </a:t>
            </a:r>
            <a:r>
              <a:rPr lang="en-US" altLang="zh-CN" dirty="0" smtClean="0"/>
              <a:t>  </a:t>
            </a:r>
            <a:r>
              <a:rPr lang="zh-CN" altLang="en-US" dirty="0" smtClean="0"/>
              <a:t>结合</a:t>
            </a:r>
            <a:r>
              <a:rPr lang="zh-CN" altLang="en-US" dirty="0"/>
              <a:t>两种方式。 </a:t>
            </a:r>
          </a:p>
          <a:p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0786" y="2630310"/>
            <a:ext cx="3190428" cy="3125611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32757" y="2731910"/>
            <a:ext cx="3695989" cy="2922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632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-3175" y="465138"/>
            <a:ext cx="12198350" cy="105886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defRPr/>
            </a:pPr>
            <a:endParaRPr lang="zh-CN" altLang="en-US" noProof="1"/>
          </a:p>
        </p:txBody>
      </p:sp>
      <p:sp>
        <p:nvSpPr>
          <p:cNvPr id="3075" name="标题 1"/>
          <p:cNvSpPr>
            <a:spLocks noGrp="1" noChangeArrowheads="1"/>
          </p:cNvSpPr>
          <p:nvPr>
            <p:ph type="title"/>
          </p:nvPr>
        </p:nvSpPr>
        <p:spPr>
          <a:xfrm>
            <a:off x="546100" y="225776"/>
            <a:ext cx="10515600" cy="1325563"/>
          </a:xfrm>
        </p:spPr>
        <p:txBody>
          <a:bodyPr/>
          <a:lstStyle/>
          <a:p>
            <a: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Part5</a:t>
            </a:r>
            <a:r>
              <a:rPr lang="zh-CN" altLang="en-US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 </a:t>
            </a:r>
            <a: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RNN</a:t>
            </a:r>
            <a:r>
              <a:rPr lang="zh-CN" altLang="en-US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延伸模型 </a:t>
            </a:r>
            <a:r>
              <a:rPr lang="en-US" altLang="zh-CN" sz="3600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sz="3600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en-US" altLang="zh-CN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zh-CN" altLang="en-US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  </a:t>
            </a:r>
            <a:endParaRPr lang="en-US" altLang="zh-CN" i="1" dirty="0" smtClean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46100" y="1738489"/>
            <a:ext cx="72996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双向</a:t>
            </a:r>
            <a:r>
              <a:rPr kumimoji="1" lang="en-US" altLang="zh-CN" dirty="0" smtClean="0"/>
              <a:t>RNN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56171" y="1551339"/>
            <a:ext cx="3589090" cy="5097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560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-3175" y="465138"/>
            <a:ext cx="12198350" cy="105886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defRPr/>
            </a:pPr>
            <a:endParaRPr lang="zh-CN" altLang="en-US" noProof="1"/>
          </a:p>
        </p:txBody>
      </p:sp>
      <p:sp>
        <p:nvSpPr>
          <p:cNvPr id="3075" name="标题 1"/>
          <p:cNvSpPr>
            <a:spLocks noGrp="1" noChangeArrowheads="1"/>
          </p:cNvSpPr>
          <p:nvPr>
            <p:ph type="title"/>
          </p:nvPr>
        </p:nvSpPr>
        <p:spPr>
          <a:xfrm>
            <a:off x="546100" y="225776"/>
            <a:ext cx="10515600" cy="1325563"/>
          </a:xfrm>
        </p:spPr>
        <p:txBody>
          <a:bodyPr/>
          <a:lstStyle/>
          <a:p>
            <a: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en-US" altLang="zh-CN" sz="3600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 Part5</a:t>
            </a:r>
            <a:r>
              <a:rPr lang="zh-CN" altLang="en-US" sz="3600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 </a:t>
            </a:r>
            <a:r>
              <a:rPr lang="en-US" altLang="zh-CN" sz="3600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RNN</a:t>
            </a:r>
            <a:r>
              <a:rPr lang="zh-CN" altLang="en-US" sz="3600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延伸模型 </a:t>
            </a:r>
            <a:r>
              <a:rPr lang="en-US" altLang="zh-CN" sz="3600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sz="3600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en-US" altLang="zh-CN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zh-CN" altLang="en-US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  </a:t>
            </a:r>
            <a:endParaRPr lang="en-US" altLang="zh-CN" i="1" dirty="0" smtClean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54756" y="1806222"/>
            <a:ext cx="581377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深度循环网络：</a:t>
            </a:r>
            <a:endParaRPr kumimoji="1" lang="en-US" altLang="zh-CN" dirty="0" smtClean="0"/>
          </a:p>
          <a:p>
            <a:endParaRPr kumimoji="1" lang="en-US" altLang="zh-CN" dirty="0" smtClean="0"/>
          </a:p>
          <a:p>
            <a:r>
              <a:rPr kumimoji="1" lang="zh-CN" altLang="en-US" dirty="0" smtClean="0"/>
              <a:t>在</a:t>
            </a:r>
            <a:endParaRPr kumimoji="1" lang="en-US" altLang="zh-CN" dirty="0"/>
          </a:p>
          <a:p>
            <a:pPr marL="342900" indent="-342900">
              <a:buAutoNum type="arabicPeriod"/>
            </a:pPr>
            <a:r>
              <a:rPr lang="zh-CN" altLang="en-US" dirty="0" smtClean="0"/>
              <a:t>从</a:t>
            </a:r>
            <a:r>
              <a:rPr lang="zh-CN" altLang="en-US" dirty="0"/>
              <a:t>输入到隐藏</a:t>
            </a:r>
            <a:r>
              <a:rPr lang="zh-CN" altLang="en-US" dirty="0" smtClean="0"/>
              <a:t>状态</a:t>
            </a:r>
            <a:endParaRPr lang="en-US" altLang="zh-CN" dirty="0" smtClean="0"/>
          </a:p>
          <a:p>
            <a:pPr marL="342900" indent="-342900">
              <a:buAutoNum type="arabicPeriod"/>
            </a:pPr>
            <a:r>
              <a:rPr lang="zh-CN" altLang="en-US" dirty="0" smtClean="0"/>
              <a:t>从前</a:t>
            </a:r>
            <a:r>
              <a:rPr lang="zh-CN" altLang="en-US" dirty="0"/>
              <a:t>一隐藏状态到下一隐藏</a:t>
            </a:r>
            <a:r>
              <a:rPr lang="zh-CN" altLang="en-US" dirty="0" smtClean="0"/>
              <a:t>状态</a:t>
            </a:r>
            <a:endParaRPr lang="en-US" altLang="zh-CN" dirty="0"/>
          </a:p>
          <a:p>
            <a:pPr marL="342900" indent="-342900">
              <a:buAutoNum type="arabicPeriod" startAt="3"/>
            </a:pPr>
            <a:r>
              <a:rPr lang="zh-CN" altLang="en-US" dirty="0" smtClean="0"/>
              <a:t>从</a:t>
            </a:r>
            <a:r>
              <a:rPr lang="zh-CN" altLang="en-US" dirty="0"/>
              <a:t>隐藏状态到</a:t>
            </a:r>
            <a:r>
              <a:rPr lang="zh-CN" altLang="en-US" dirty="0" smtClean="0"/>
              <a:t>输出</a:t>
            </a:r>
            <a:endParaRPr lang="en-US" altLang="zh-CN" dirty="0" smtClean="0"/>
          </a:p>
          <a:p>
            <a:r>
              <a:rPr lang="zh-CN" altLang="en-US" dirty="0" smtClean="0"/>
              <a:t>引入</a:t>
            </a:r>
            <a:r>
              <a:rPr lang="en-US" altLang="zh-CN" dirty="0" smtClean="0"/>
              <a:t>MLP</a:t>
            </a:r>
          </a:p>
          <a:p>
            <a:endParaRPr lang="en-US" altLang="zh-CN" dirty="0"/>
          </a:p>
          <a:p>
            <a:endParaRPr lang="en-US" altLang="zh-CN" dirty="0" smtClean="0"/>
          </a:p>
          <a:p>
            <a:pPr marL="342900" indent="-342900">
              <a:buAutoNum type="alphaLcParenBoth"/>
            </a:pPr>
            <a:r>
              <a:rPr lang="zh-CN" altLang="en-US" dirty="0" smtClean="0"/>
              <a:t>隐藏</a:t>
            </a:r>
            <a:r>
              <a:rPr lang="zh-CN" altLang="en-US" dirty="0"/>
              <a:t>循环状态</a:t>
            </a:r>
            <a:r>
              <a:rPr lang="zh-CN" altLang="en-US" dirty="0" smtClean="0"/>
              <a:t>可以</a:t>
            </a:r>
            <a:r>
              <a:rPr lang="zh-CN" altLang="en-US" dirty="0"/>
              <a:t>被分解为具有层次的组</a:t>
            </a:r>
            <a:r>
              <a:rPr lang="zh-CN" altLang="en-US" dirty="0" smtClean="0"/>
              <a:t>。</a:t>
            </a:r>
            <a:endParaRPr lang="en-US" altLang="zh-CN" dirty="0"/>
          </a:p>
          <a:p>
            <a:r>
              <a:rPr lang="en-US" altLang="zh-CN" dirty="0" smtClean="0"/>
              <a:t>(</a:t>
            </a:r>
            <a:r>
              <a:rPr lang="en-US" altLang="zh-CN" dirty="0"/>
              <a:t>b) </a:t>
            </a:r>
            <a:r>
              <a:rPr lang="zh-CN" altLang="en-US" dirty="0"/>
              <a:t>可以向输入到隐藏，隐藏到隐藏以及隐藏到输出的部分引入更深</a:t>
            </a:r>
            <a:r>
              <a:rPr lang="zh-CN" altLang="en-US" dirty="0" smtClean="0"/>
              <a:t>的计算 </a:t>
            </a:r>
            <a:r>
              <a:rPr lang="en-US" altLang="zh-CN" dirty="0"/>
              <a:t>(</a:t>
            </a:r>
            <a:r>
              <a:rPr lang="zh-CN" altLang="en-US" dirty="0"/>
              <a:t>如 </a:t>
            </a:r>
            <a:r>
              <a:rPr lang="en-US" altLang="zh-CN" dirty="0"/>
              <a:t>MLP)</a:t>
            </a:r>
            <a:r>
              <a:rPr lang="zh-CN" altLang="en-US" dirty="0"/>
              <a:t>。这可以延长链接不同时间步的最短路径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en-US" altLang="zh-CN" dirty="0" smtClean="0"/>
              <a:t>(</a:t>
            </a:r>
            <a:r>
              <a:rPr lang="en-US" altLang="zh-CN" dirty="0"/>
              <a:t>c) </a:t>
            </a:r>
            <a:r>
              <a:rPr lang="zh-CN" altLang="en-US" dirty="0"/>
              <a:t>可以引入跳跃连接来缓解路径</a:t>
            </a:r>
            <a:r>
              <a:rPr lang="zh-CN" altLang="en-US" dirty="0" smtClean="0"/>
              <a:t>延长的</a:t>
            </a:r>
            <a:r>
              <a:rPr lang="zh-CN" altLang="en-US" dirty="0"/>
              <a:t>效应。 </a:t>
            </a:r>
          </a:p>
          <a:p>
            <a:endParaRPr lang="zh-CN" altLang="en-US" dirty="0"/>
          </a:p>
          <a:p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23374" y="1941688"/>
            <a:ext cx="4438326" cy="4148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170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-3175" y="465138"/>
            <a:ext cx="12198350" cy="105886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defRPr/>
            </a:pPr>
            <a:endParaRPr lang="zh-CN" altLang="en-US" noProof="1"/>
          </a:p>
        </p:txBody>
      </p:sp>
      <p:sp>
        <p:nvSpPr>
          <p:cNvPr id="3075" name="标题 1"/>
          <p:cNvSpPr>
            <a:spLocks noGrp="1" noChangeArrowheads="1"/>
          </p:cNvSpPr>
          <p:nvPr>
            <p:ph type="title"/>
          </p:nvPr>
        </p:nvSpPr>
        <p:spPr>
          <a:xfrm>
            <a:off x="546100" y="225776"/>
            <a:ext cx="10515600" cy="1325563"/>
          </a:xfrm>
        </p:spPr>
        <p:txBody>
          <a:bodyPr/>
          <a:lstStyle/>
          <a:p>
            <a: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en-US" altLang="zh-CN" sz="3600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 Part5</a:t>
            </a:r>
            <a:r>
              <a:rPr lang="zh-CN" altLang="en-US" sz="3600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 </a:t>
            </a:r>
            <a:r>
              <a:rPr lang="en-US" altLang="zh-CN" sz="3600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RNN</a:t>
            </a:r>
            <a:r>
              <a:rPr lang="zh-CN" altLang="en-US" sz="3600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延伸模型 </a:t>
            </a:r>
            <a:r>
              <a:rPr lang="en-US" altLang="zh-CN" sz="3600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sz="3600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en-US" altLang="zh-CN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zh-CN" altLang="en-US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  </a:t>
            </a:r>
            <a:endParaRPr lang="en-US" altLang="zh-CN" i="1" dirty="0" smtClean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46101" y="1659466"/>
            <a:ext cx="4951588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e</a:t>
            </a:r>
            <a:r>
              <a:rPr kumimoji="1" lang="en-US" altLang="zh-CN" dirty="0" smtClean="0"/>
              <a:t>ncoder-decoder</a:t>
            </a:r>
            <a:r>
              <a:rPr kumimoji="1" lang="zh-CN" altLang="en-US" dirty="0" smtClean="0"/>
              <a:t>模型</a:t>
            </a:r>
            <a:r>
              <a:rPr kumimoji="1" lang="en-US" altLang="zh-CN" dirty="0" smtClean="0"/>
              <a:t>(seq2seq)</a:t>
            </a:r>
          </a:p>
          <a:p>
            <a:endParaRPr kumimoji="1" lang="en-US" altLang="zh-CN" dirty="0"/>
          </a:p>
          <a:p>
            <a:pPr marL="342900" indent="-342900">
              <a:buAutoNum type="arabicPeriod"/>
            </a:pPr>
            <a:r>
              <a:rPr lang="en-US" altLang="zh-CN" dirty="0" smtClean="0"/>
              <a:t>encoder</a:t>
            </a:r>
            <a:r>
              <a:rPr lang="zh-CN" altLang="en-US" dirty="0" smtClean="0"/>
              <a:t>输入处理</a:t>
            </a:r>
            <a:r>
              <a:rPr lang="zh-CN" altLang="en-US" dirty="0"/>
              <a:t>输入序列</a:t>
            </a:r>
            <a:r>
              <a:rPr lang="zh-CN" altLang="en-US" dirty="0" smtClean="0"/>
              <a:t>。</a:t>
            </a:r>
            <a:r>
              <a:rPr lang="en-US" altLang="zh-CN" dirty="0" smtClean="0"/>
              <a:t>decoder</a:t>
            </a:r>
            <a:r>
              <a:rPr lang="zh-CN" altLang="en-US" dirty="0" smtClean="0"/>
              <a:t>输出 </a:t>
            </a:r>
            <a:r>
              <a:rPr lang="zh-CN" altLang="en-US" dirty="0"/>
              <a:t>上下文 </a:t>
            </a:r>
            <a:r>
              <a:rPr lang="en-US" altLang="zh-CN" dirty="0"/>
              <a:t>c</a:t>
            </a:r>
            <a:r>
              <a:rPr lang="en-US" altLang="zh-CN" dirty="0" smtClean="0"/>
              <a:t>(</a:t>
            </a:r>
            <a:r>
              <a:rPr lang="zh-CN" altLang="en-US" dirty="0"/>
              <a:t>通常是最终隐藏状态的简单函数</a:t>
            </a:r>
            <a:r>
              <a:rPr lang="en-US" altLang="zh-CN" dirty="0"/>
              <a:t>)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marL="342900" indent="-342900">
              <a:buAutoNum type="arabicPeriod"/>
            </a:pPr>
            <a:endParaRPr lang="en-US" altLang="zh-CN" dirty="0" smtClean="0"/>
          </a:p>
          <a:p>
            <a:pPr marL="342900" indent="-342900">
              <a:buAutoNum type="arabicPeriod"/>
            </a:pPr>
            <a:r>
              <a:rPr lang="en-US" altLang="zh-CN" dirty="0" smtClean="0"/>
              <a:t>decoder</a:t>
            </a:r>
            <a:r>
              <a:rPr lang="zh-CN" altLang="en-US" dirty="0" smtClean="0"/>
              <a:t>输出则</a:t>
            </a:r>
            <a:r>
              <a:rPr lang="zh-CN" altLang="en-US" dirty="0"/>
              <a:t>以固定长度的</a:t>
            </a:r>
            <a:r>
              <a:rPr lang="zh-CN" altLang="en-US" dirty="0" smtClean="0"/>
              <a:t>向量为</a:t>
            </a:r>
            <a:r>
              <a:rPr lang="zh-CN" altLang="en-US" dirty="0"/>
              <a:t>条件产生</a:t>
            </a:r>
            <a:r>
              <a:rPr lang="zh-CN" altLang="en-US" dirty="0" smtClean="0"/>
              <a:t>输出序列 </a:t>
            </a:r>
            <a:r>
              <a:rPr lang="en-US" altLang="zh-CN" dirty="0"/>
              <a:t>Y = (y(1),...,y(</a:t>
            </a:r>
            <a:r>
              <a:rPr lang="en-US" altLang="zh-CN" dirty="0" err="1"/>
              <a:t>ny</a:t>
            </a:r>
            <a:r>
              <a:rPr lang="en-US" altLang="zh-CN" dirty="0"/>
              <a:t>))</a:t>
            </a:r>
            <a:r>
              <a:rPr lang="zh-CN" altLang="en-US" dirty="0"/>
              <a:t>。 </a:t>
            </a:r>
            <a:endParaRPr lang="en-US" altLang="zh-CN" dirty="0" smtClean="0"/>
          </a:p>
          <a:p>
            <a:pPr marL="342900" indent="-342900">
              <a:buAutoNum type="arabicPeriod"/>
            </a:pPr>
            <a:endParaRPr lang="en-US" altLang="zh-CN" dirty="0"/>
          </a:p>
          <a:p>
            <a:pPr marL="342900" indent="-342900">
              <a:buFont typeface="Arial" panose="020B0604020202020204" pitchFamily="34" charset="0"/>
              <a:buAutoNum type="arabicPeriod"/>
            </a:pPr>
            <a:r>
              <a:rPr lang="zh-CN" altLang="en-US" dirty="0" smtClean="0"/>
              <a:t>长度 </a:t>
            </a:r>
            <a:r>
              <a:rPr lang="en-US" altLang="zh-CN" dirty="0" err="1"/>
              <a:t>nx</a:t>
            </a:r>
            <a:r>
              <a:rPr lang="en-US" altLang="zh-CN" dirty="0"/>
              <a:t> </a:t>
            </a:r>
            <a:r>
              <a:rPr lang="zh-CN" altLang="en-US" dirty="0"/>
              <a:t>和 </a:t>
            </a:r>
            <a:r>
              <a:rPr lang="en-US" altLang="zh-CN" dirty="0" err="1"/>
              <a:t>ny</a:t>
            </a:r>
            <a:r>
              <a:rPr lang="en-US" altLang="zh-CN" dirty="0"/>
              <a:t> </a:t>
            </a:r>
            <a:r>
              <a:rPr lang="zh-CN" altLang="en-US" dirty="0"/>
              <a:t>可以彼此不同 </a:t>
            </a:r>
          </a:p>
          <a:p>
            <a:pPr marL="342900" indent="-342900">
              <a:buAutoNum type="arabicPeriod"/>
            </a:pPr>
            <a:endParaRPr lang="en-US" altLang="zh-CN" dirty="0" smtClean="0"/>
          </a:p>
          <a:p>
            <a:pPr marL="342900" indent="-342900">
              <a:buFont typeface="Arial" panose="020B0604020202020204" pitchFamily="34" charset="0"/>
              <a:buAutoNum type="arabicPeriod"/>
            </a:pPr>
            <a:r>
              <a:rPr lang="zh-CN" altLang="is-IS" dirty="0"/>
              <a:t>两个 </a:t>
            </a:r>
            <a:r>
              <a:rPr lang="is-IS" altLang="zh-CN" dirty="0"/>
              <a:t>RNN </a:t>
            </a:r>
            <a:r>
              <a:rPr lang="zh-CN" altLang="is-IS" dirty="0"/>
              <a:t>共同训练以最大化 </a:t>
            </a:r>
            <a:r>
              <a:rPr lang="is-IS" altLang="zh-CN" dirty="0"/>
              <a:t>logP(y(1),...,</a:t>
            </a:r>
            <a:r>
              <a:rPr lang="is-IS" altLang="zh-CN" dirty="0" smtClean="0"/>
              <a:t>y(n) </a:t>
            </a:r>
            <a:r>
              <a:rPr lang="is-IS" altLang="zh-CN" dirty="0"/>
              <a:t>| x(1),...,</a:t>
            </a:r>
            <a:r>
              <a:rPr lang="is-IS" altLang="zh-CN" dirty="0" smtClean="0"/>
              <a:t>x(n))(</a:t>
            </a:r>
            <a:r>
              <a:rPr lang="zh-CN" altLang="is-IS" dirty="0"/>
              <a:t>关于训练集 中所有 </a:t>
            </a:r>
            <a:r>
              <a:rPr lang="is-IS" altLang="zh-CN" dirty="0"/>
              <a:t>x </a:t>
            </a:r>
            <a:r>
              <a:rPr lang="zh-CN" altLang="is-IS" dirty="0"/>
              <a:t>和 </a:t>
            </a:r>
            <a:r>
              <a:rPr lang="is-IS" altLang="zh-CN" dirty="0"/>
              <a:t>y </a:t>
            </a:r>
            <a:r>
              <a:rPr lang="zh-CN" altLang="is-IS" dirty="0"/>
              <a:t>对的平均</a:t>
            </a:r>
            <a:r>
              <a:rPr lang="is-IS" altLang="zh-CN" dirty="0"/>
              <a:t>) </a:t>
            </a:r>
            <a:endParaRPr lang="is-IS" altLang="zh-CN" dirty="0" smtClean="0"/>
          </a:p>
          <a:p>
            <a:pPr marL="342900" indent="-342900">
              <a:buFont typeface="Arial" panose="020B0604020202020204" pitchFamily="34" charset="0"/>
              <a:buAutoNum type="arabicPeriod"/>
            </a:pPr>
            <a:endParaRPr lang="is-IS" altLang="zh-CN" dirty="0"/>
          </a:p>
          <a:p>
            <a:pPr marL="342900" indent="-342900">
              <a:buFont typeface="Arial" panose="020B0604020202020204" pitchFamily="34" charset="0"/>
              <a:buAutoNum type="arabicPeriod"/>
            </a:pPr>
            <a:r>
              <a:rPr lang="zh-CN" altLang="en-US" dirty="0" smtClean="0"/>
              <a:t>更好地概括</a:t>
            </a:r>
            <a:r>
              <a:rPr lang="zh-CN" altLang="en-US" dirty="0"/>
              <a:t>一个长</a:t>
            </a:r>
            <a:r>
              <a:rPr lang="zh-CN" altLang="en-US" dirty="0" smtClean="0"/>
              <a:t>序列：</a:t>
            </a:r>
            <a:r>
              <a:rPr lang="en-US" altLang="zh-CN" dirty="0" smtClean="0"/>
              <a:t>attention</a:t>
            </a:r>
            <a:r>
              <a:rPr lang="zh-CN" altLang="en-US" dirty="0" smtClean="0"/>
              <a:t> </a:t>
            </a:r>
            <a:endParaRPr lang="zh-CN" altLang="en-US" dirty="0"/>
          </a:p>
          <a:p>
            <a:pPr marL="342900" indent="-342900">
              <a:buFont typeface="Arial" panose="020B0604020202020204" pitchFamily="34" charset="0"/>
              <a:buAutoNum type="arabicPeriod"/>
            </a:pPr>
            <a:endParaRPr lang="is-IS" altLang="zh-CN" dirty="0"/>
          </a:p>
          <a:p>
            <a:pPr marL="342900" indent="-342900">
              <a:buAutoNum type="arabicPeriod"/>
            </a:pPr>
            <a:endParaRPr lang="zh-CN" altLang="en-US" dirty="0"/>
          </a:p>
          <a:p>
            <a:endParaRPr kumimoji="1"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36087" y="1659466"/>
            <a:ext cx="2901721" cy="285753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936087" y="4763911"/>
            <a:ext cx="4041424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/>
              <a:t>decoder</a:t>
            </a:r>
            <a:r>
              <a:rPr lang="zh-CN" altLang="en-US" sz="2000" dirty="0" smtClean="0"/>
              <a:t>中隐藏层输入来自于：</a:t>
            </a:r>
            <a:endParaRPr lang="en-US" altLang="zh-CN" sz="2000" dirty="0" smtClean="0"/>
          </a:p>
          <a:p>
            <a:r>
              <a:rPr lang="en-US" altLang="zh-CN" sz="2000" dirty="0" smtClean="0"/>
              <a:t>1.</a:t>
            </a:r>
            <a:r>
              <a:rPr lang="zh-CN" altLang="en-US" sz="2000" dirty="0" smtClean="0"/>
              <a:t>前</a:t>
            </a:r>
            <a:r>
              <a:rPr lang="zh-CN" altLang="en-US" sz="2000" dirty="0"/>
              <a:t>一个时刻的隐藏层</a:t>
            </a:r>
          </a:p>
          <a:p>
            <a:r>
              <a:rPr lang="en-US" altLang="zh-CN" sz="2000" dirty="0" smtClean="0"/>
              <a:t>2.encoder</a:t>
            </a:r>
            <a:r>
              <a:rPr lang="zh-CN" altLang="en-US" sz="2000" dirty="0"/>
              <a:t>的最后一个隐藏层</a:t>
            </a:r>
            <a:endParaRPr lang="en-US" altLang="zh-CN" sz="2000" dirty="0"/>
          </a:p>
          <a:p>
            <a:r>
              <a:rPr lang="en-US" altLang="zh-CN" sz="2000" dirty="0" smtClean="0"/>
              <a:t>3.</a:t>
            </a:r>
            <a:r>
              <a:rPr lang="zh-CN" altLang="en-US" sz="2000" dirty="0" smtClean="0"/>
              <a:t>前</a:t>
            </a:r>
            <a:r>
              <a:rPr lang="zh-CN" altLang="en-US" sz="2000" dirty="0"/>
              <a:t>一个预测结果</a:t>
            </a:r>
            <a:r>
              <a:rPr lang="zh-CN" altLang="en-US" sz="2400" dirty="0"/>
              <a:t> 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89557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-3175" y="465138"/>
            <a:ext cx="12198350" cy="105886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defRPr/>
            </a:pPr>
            <a:endParaRPr lang="zh-CN" altLang="en-US" noProof="1"/>
          </a:p>
        </p:txBody>
      </p:sp>
      <p:sp>
        <p:nvSpPr>
          <p:cNvPr id="3075" name="标题 1"/>
          <p:cNvSpPr>
            <a:spLocks noGrp="1" noChangeArrowheads="1"/>
          </p:cNvSpPr>
          <p:nvPr>
            <p:ph type="title"/>
          </p:nvPr>
        </p:nvSpPr>
        <p:spPr>
          <a:xfrm>
            <a:off x="546100" y="225776"/>
            <a:ext cx="10515600" cy="1325563"/>
          </a:xfrm>
        </p:spPr>
        <p:txBody>
          <a:bodyPr/>
          <a:lstStyle/>
          <a:p>
            <a: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en-US" altLang="zh-CN" sz="3600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 Part5</a:t>
            </a:r>
            <a:r>
              <a:rPr lang="zh-CN" altLang="en-US" sz="3600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 </a:t>
            </a:r>
            <a:r>
              <a:rPr lang="en-US" altLang="zh-CN" sz="3600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RNN</a:t>
            </a:r>
            <a:r>
              <a:rPr lang="zh-CN" altLang="en-US" sz="3600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延伸模型 </a:t>
            </a:r>
            <a:r>
              <a:rPr lang="en-US" altLang="zh-CN" sz="3600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sz="3600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en-US" altLang="zh-CN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zh-CN" altLang="en-US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  </a:t>
            </a:r>
            <a:endParaRPr lang="en-US" altLang="zh-CN" i="1" dirty="0" smtClean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46100" y="1727200"/>
            <a:ext cx="7672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递归神经网络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7622" y="1911866"/>
            <a:ext cx="3403600" cy="43053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46100" y="2272393"/>
            <a:ext cx="706684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具有相同长度 </a:t>
            </a:r>
            <a:r>
              <a:rPr lang="en-US" altLang="zh-CN" dirty="0" err="1"/>
              <a:t>τ</a:t>
            </a:r>
            <a:r>
              <a:rPr lang="en-US" altLang="zh-CN" dirty="0"/>
              <a:t> </a:t>
            </a:r>
            <a:r>
              <a:rPr lang="zh-CN" altLang="en-US" dirty="0"/>
              <a:t>的序列，深度</a:t>
            </a:r>
            <a:r>
              <a:rPr lang="en-US" altLang="zh-CN" dirty="0"/>
              <a:t>(</a:t>
            </a:r>
            <a:r>
              <a:rPr lang="zh-CN" altLang="en-US" dirty="0"/>
              <a:t>通过</a:t>
            </a:r>
            <a:r>
              <a:rPr lang="zh-CN" altLang="en-US" dirty="0" smtClean="0"/>
              <a:t>非线性操作</a:t>
            </a:r>
            <a:r>
              <a:rPr lang="zh-CN" altLang="en-US" dirty="0"/>
              <a:t>的组合数量来衡量</a:t>
            </a:r>
            <a:r>
              <a:rPr lang="en-US" altLang="zh-CN" dirty="0"/>
              <a:t>)</a:t>
            </a:r>
            <a:r>
              <a:rPr lang="zh-CN" altLang="en-US" dirty="0" smtClean="0"/>
              <a:t>可以从 </a:t>
            </a:r>
            <a:r>
              <a:rPr lang="en-US" altLang="zh-CN" dirty="0" err="1"/>
              <a:t>τ</a:t>
            </a:r>
            <a:r>
              <a:rPr lang="en-US" altLang="zh-CN" dirty="0"/>
              <a:t> </a:t>
            </a:r>
            <a:r>
              <a:rPr lang="zh-CN" altLang="en-US" dirty="0"/>
              <a:t>减小为 </a:t>
            </a:r>
            <a:r>
              <a:rPr lang="en-US" altLang="zh-CN" dirty="0"/>
              <a:t>O(</a:t>
            </a:r>
            <a:r>
              <a:rPr lang="en-US" altLang="zh-CN" dirty="0" err="1"/>
              <a:t>logτ</a:t>
            </a:r>
            <a:r>
              <a:rPr lang="en-US" altLang="zh-CN" dirty="0"/>
              <a:t>) 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/>
              <a:t>处理自然语言的句子时，用于递归网络的树结构可以被固定为句 子语法分析树的结构 </a:t>
            </a:r>
            <a:endParaRPr lang="en-US" altLang="zh-CN" dirty="0" smtClean="0"/>
          </a:p>
          <a:p>
            <a:endParaRPr lang="en-US" altLang="zh-CN" dirty="0"/>
          </a:p>
          <a:p>
            <a:endParaRPr lang="zh-CN" altLang="en-US" dirty="0"/>
          </a:p>
          <a:p>
            <a:endParaRPr lang="zh-CN" altLang="en-US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95398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-3175" y="465138"/>
            <a:ext cx="12198350" cy="105886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defRPr/>
            </a:pPr>
            <a:endParaRPr lang="zh-CN" altLang="en-US" noProof="1"/>
          </a:p>
        </p:txBody>
      </p:sp>
      <p:sp>
        <p:nvSpPr>
          <p:cNvPr id="3075" name="标题 1"/>
          <p:cNvSpPr>
            <a:spLocks noGrp="1" noChangeArrowheads="1"/>
          </p:cNvSpPr>
          <p:nvPr>
            <p:ph type="title"/>
          </p:nvPr>
        </p:nvSpPr>
        <p:spPr>
          <a:xfrm>
            <a:off x="546100" y="225776"/>
            <a:ext cx="10515600" cy="1325563"/>
          </a:xfrm>
        </p:spPr>
        <p:txBody>
          <a:bodyPr/>
          <a:lstStyle/>
          <a:p>
            <a: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en-US" altLang="zh-CN" sz="3600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 Part5</a:t>
            </a:r>
            <a:r>
              <a:rPr lang="zh-CN" altLang="en-US" sz="3600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 </a:t>
            </a:r>
            <a:r>
              <a:rPr lang="en-US" altLang="zh-CN" sz="3600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RNN</a:t>
            </a:r>
            <a:r>
              <a:rPr lang="zh-CN" altLang="en-US" sz="3600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延伸模型 </a:t>
            </a:r>
            <a:r>
              <a:rPr lang="en-US" altLang="zh-CN" sz="3600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sz="3600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en-US" altLang="zh-CN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zh-CN" altLang="en-US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  </a:t>
            </a:r>
            <a:endParaRPr lang="en-US" altLang="zh-CN" i="1" dirty="0" smtClean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46100" y="1727200"/>
            <a:ext cx="670136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递归神经网络</a:t>
            </a:r>
            <a:endParaRPr kumimoji="1" lang="en-US" altLang="zh-CN" dirty="0" smtClean="0"/>
          </a:p>
          <a:p>
            <a:endParaRPr kumimoji="1" lang="en-US" altLang="zh-CN" dirty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r>
              <a:rPr lang="zh-CN" altLang="en-US" dirty="0" smtClean="0"/>
              <a:t>单层</a:t>
            </a:r>
            <a:r>
              <a:rPr lang="zh-CN" altLang="en-US" dirty="0"/>
              <a:t>神经网络接受两个单词词向量的拼接，乘上权值矩阵</a:t>
            </a:r>
            <a:r>
              <a:rPr lang="zh-CN" altLang="en-US" dirty="0" smtClean="0"/>
              <a:t>W。</a:t>
            </a:r>
            <a:endParaRPr lang="zh-CN" altLang="en-US" dirty="0"/>
          </a:p>
          <a:p>
            <a:pPr marL="0" indent="0">
              <a:buNone/>
            </a:pPr>
            <a:r>
              <a:rPr lang="zh-CN" altLang="en-US" dirty="0" smtClean="0">
                <a:sym typeface="+mn-ea"/>
              </a:rPr>
              <a:t>权重</a:t>
            </a:r>
            <a:r>
              <a:rPr lang="en-US" altLang="zh-CN" dirty="0">
                <a:sym typeface="+mn-ea"/>
              </a:rPr>
              <a:t>w</a:t>
            </a:r>
            <a:r>
              <a:rPr lang="zh-CN" altLang="en-US" dirty="0">
                <a:sym typeface="+mn-ea"/>
              </a:rPr>
              <a:t>和偏置项</a:t>
            </a:r>
            <a:r>
              <a:rPr lang="en-US" altLang="zh-CN" dirty="0">
                <a:sym typeface="+mn-ea"/>
              </a:rPr>
              <a:t>b</a:t>
            </a:r>
            <a:r>
              <a:rPr lang="zh-CN" altLang="en-US" dirty="0">
                <a:sym typeface="+mn-ea"/>
              </a:rPr>
              <a:t>在所有的节点都是共享的。</a:t>
            </a:r>
            <a:endParaRPr lang="zh-CN" altLang="en-US" dirty="0"/>
          </a:p>
          <a:p>
            <a:endParaRPr kumimoji="1" lang="en-US" altLang="zh-CN" dirty="0" smtClean="0"/>
          </a:p>
          <a:p>
            <a:endParaRPr kumimoji="1" lang="en-US" altLang="zh-CN" dirty="0"/>
          </a:p>
          <a:p>
            <a:endParaRPr kumimoji="1" lang="en-US" altLang="zh-CN" dirty="0" smtClean="0"/>
          </a:p>
          <a:p>
            <a:r>
              <a:rPr kumimoji="1" lang="zh-CN" altLang="en-US" dirty="0" smtClean="0"/>
              <a:t>父节点：递归产生</a:t>
            </a:r>
            <a:endParaRPr kumimoji="1"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546100" y="2272393"/>
            <a:ext cx="70668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dirty="0"/>
          </a:p>
          <a:p>
            <a:endParaRPr lang="zh-CN" altLang="en-US" dirty="0"/>
          </a:p>
          <a:p>
            <a:endParaRPr lang="zh-CN" altLang="en-US" dirty="0"/>
          </a:p>
          <a:p>
            <a:endParaRPr kumimoji="1" lang="zh-CN" altLang="en-US" dirty="0"/>
          </a:p>
        </p:txBody>
      </p:sp>
      <p:pic>
        <p:nvPicPr>
          <p:cNvPr id="7" name="图片 6" descr="]_AT6IW5T~XGZ_GX6$0WA8V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2582" y="2872557"/>
            <a:ext cx="2771058" cy="1943001"/>
          </a:xfrm>
          <a:prstGeom prst="rect">
            <a:avLst/>
          </a:prstGeom>
        </p:spPr>
      </p:pic>
      <p:pic>
        <p:nvPicPr>
          <p:cNvPr id="10" name="图片 9" descr="TPKBEP{M$A3N7WC1R$S(_`X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5673" y="4357846"/>
            <a:ext cx="2522220" cy="632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59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-3175" y="465138"/>
            <a:ext cx="12198350" cy="105886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defRPr/>
            </a:pPr>
            <a:endParaRPr lang="zh-CN" altLang="en-US" noProof="1"/>
          </a:p>
        </p:txBody>
      </p:sp>
      <p:sp>
        <p:nvSpPr>
          <p:cNvPr id="3075" name="标题 1"/>
          <p:cNvSpPr>
            <a:spLocks noGrp="1" noChangeArrowheads="1"/>
          </p:cNvSpPr>
          <p:nvPr>
            <p:ph type="title"/>
          </p:nvPr>
        </p:nvSpPr>
        <p:spPr>
          <a:xfrm>
            <a:off x="546100" y="406400"/>
            <a:ext cx="10515600" cy="1325563"/>
          </a:xfrm>
        </p:spPr>
        <p:txBody>
          <a:bodyPr/>
          <a:lstStyle/>
          <a:p>
            <a:pPr eaLnBrk="1" hangingPunct="1"/>
            <a:r>
              <a:rPr lang="en-US" altLang="zh-CN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Outline</a:t>
            </a:r>
          </a:p>
        </p:txBody>
      </p:sp>
      <p:sp>
        <p:nvSpPr>
          <p:cNvPr id="10" name="内容占位符 2"/>
          <p:cNvSpPr>
            <a:spLocks noGrp="1"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None/>
              <a:defRPr/>
            </a:pPr>
            <a:endParaRPr lang="en-US" noProof="1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indent="0" fontAlgn="auto">
              <a:buFont typeface="Arial" panose="020B0604020202020204" pitchFamily="34" charset="0"/>
              <a:buNone/>
              <a:defRPr/>
            </a:pPr>
            <a:endParaRPr lang="en-US" noProof="1">
              <a:latin typeface="Times New Roman" panose="02020603050405020304" pitchFamily="18" charset="0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838200" y="1728788"/>
            <a:ext cx="10515600" cy="4351338"/>
          </a:xfrm>
        </p:spPr>
        <p:txBody>
          <a:bodyPr/>
          <a:lstStyle/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b="1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kumimoji="1"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585611" y="1696562"/>
            <a:ext cx="1047608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 smtClean="0"/>
              <a:t>Part1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RNN</a:t>
            </a:r>
            <a:r>
              <a:rPr kumimoji="1" lang="zh-CN" altLang="en-US" sz="2400" dirty="0" smtClean="0"/>
              <a:t>及其几种设计模式</a:t>
            </a:r>
            <a:endParaRPr kumimoji="1" lang="en-US" altLang="zh-CN" sz="2400" dirty="0" smtClean="0"/>
          </a:p>
          <a:p>
            <a:r>
              <a:rPr kumimoji="1" lang="en-US" altLang="zh-CN" sz="2400" dirty="0" smtClean="0">
                <a:latin typeface="+mn-lt"/>
              </a:rPr>
              <a:t>Part2</a:t>
            </a:r>
            <a:r>
              <a:rPr kumimoji="1" lang="zh-CN" altLang="en-US" sz="2400" dirty="0" smtClean="0">
                <a:latin typeface="+mn-lt"/>
              </a:rPr>
              <a:t> </a:t>
            </a:r>
            <a:r>
              <a:rPr kumimoji="1" lang="en-US" altLang="zh-CN" sz="2400" dirty="0" smtClean="0">
                <a:latin typeface="+mn-lt"/>
              </a:rPr>
              <a:t>BPTT</a:t>
            </a:r>
            <a:r>
              <a:rPr kumimoji="1" lang="zh-CN" altLang="en-US" sz="2400" dirty="0" smtClean="0">
                <a:latin typeface="+mn-lt"/>
              </a:rPr>
              <a:t>梯度计算算法</a:t>
            </a:r>
            <a:endParaRPr kumimoji="1" lang="en-US" altLang="zh-CN" sz="2400" dirty="0" smtClean="0">
              <a:latin typeface="+mn-lt"/>
            </a:endParaRPr>
          </a:p>
          <a:p>
            <a:r>
              <a:rPr kumimoji="1" lang="en-US" altLang="zh-CN" sz="2400" dirty="0" smtClean="0">
                <a:latin typeface="+mn-lt"/>
              </a:rPr>
              <a:t>Part3</a:t>
            </a:r>
            <a:r>
              <a:rPr kumimoji="1" lang="zh-CN" altLang="en-US" sz="2400" dirty="0" smtClean="0">
                <a:latin typeface="+mn-lt"/>
              </a:rPr>
              <a:t> </a:t>
            </a:r>
            <a:r>
              <a:rPr kumimoji="1" lang="en-US" altLang="zh-CN" sz="2400" dirty="0" smtClean="0">
                <a:latin typeface="+mn-lt"/>
              </a:rPr>
              <a:t>LSTM</a:t>
            </a:r>
          </a:p>
          <a:p>
            <a:r>
              <a:rPr kumimoji="1" lang="en-US" altLang="zh-CN" sz="2400" dirty="0" smtClean="0">
                <a:latin typeface="+mn-lt"/>
              </a:rPr>
              <a:t>Part4</a:t>
            </a:r>
            <a:r>
              <a:rPr kumimoji="1" lang="zh-CN" altLang="en-US" sz="2400" dirty="0" smtClean="0">
                <a:latin typeface="+mn-lt"/>
              </a:rPr>
              <a:t> 从图模型、上下文建模看</a:t>
            </a:r>
            <a:r>
              <a:rPr kumimoji="1" lang="en-US" altLang="zh-CN" sz="2400" dirty="0" smtClean="0">
                <a:latin typeface="+mn-lt"/>
              </a:rPr>
              <a:t>RNN</a:t>
            </a:r>
          </a:p>
          <a:p>
            <a:r>
              <a:rPr kumimoji="1" lang="en-US" altLang="zh-CN" sz="2400" dirty="0" smtClean="0">
                <a:latin typeface="+mn-lt"/>
              </a:rPr>
              <a:t>Part5</a:t>
            </a:r>
            <a:r>
              <a:rPr kumimoji="1" lang="zh-CN" altLang="en-US" sz="2400" dirty="0" smtClean="0">
                <a:latin typeface="+mn-lt"/>
              </a:rPr>
              <a:t> 长期依赖</a:t>
            </a:r>
            <a:endParaRPr kumimoji="1" lang="en-US" altLang="zh-CN" sz="2400" dirty="0">
              <a:latin typeface="+mn-lt"/>
            </a:endParaRPr>
          </a:p>
          <a:p>
            <a:r>
              <a:rPr kumimoji="1" lang="en-US" altLang="zh-CN" sz="2400" dirty="0" smtClean="0"/>
              <a:t>Part6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/>
              <a:t>RNN</a:t>
            </a:r>
            <a:r>
              <a:rPr kumimoji="1" lang="zh-CN" altLang="en-US" sz="2400" dirty="0"/>
              <a:t>延伸模型</a:t>
            </a:r>
            <a:r>
              <a:rPr kumimoji="1" lang="en-US" altLang="zh-CN" sz="2400" dirty="0"/>
              <a:t>(</a:t>
            </a:r>
            <a:r>
              <a:rPr kumimoji="1" lang="zh-CN" altLang="en-US" sz="2400" dirty="0"/>
              <a:t>双向</a:t>
            </a:r>
            <a:r>
              <a:rPr kumimoji="1" lang="en-US" altLang="zh-CN" sz="2400" dirty="0"/>
              <a:t>RNN</a:t>
            </a:r>
            <a:r>
              <a:rPr kumimoji="1" lang="zh-CN" altLang="en-US" sz="2400" dirty="0"/>
              <a:t>、</a:t>
            </a:r>
            <a:r>
              <a:rPr kumimoji="1" lang="en-US" altLang="zh-CN" sz="2400" dirty="0"/>
              <a:t>seq2seq</a:t>
            </a:r>
            <a:r>
              <a:rPr kumimoji="1" lang="zh-CN" altLang="en-US" sz="2400" dirty="0"/>
              <a:t>、递归神经网络、</a:t>
            </a:r>
            <a:r>
              <a:rPr kumimoji="1" lang="en-US" altLang="zh-CN" sz="2400" dirty="0" smtClean="0"/>
              <a:t>ESN</a:t>
            </a:r>
            <a:r>
              <a:rPr kumimoji="1" lang="zh-CN" altLang="en-US" sz="2400" dirty="0" smtClean="0"/>
              <a:t>、记忆网络等</a:t>
            </a:r>
            <a:r>
              <a:rPr kumimoji="1" lang="en-US" altLang="zh-CN" sz="2400" dirty="0" smtClean="0"/>
              <a:t>)</a:t>
            </a:r>
          </a:p>
          <a:p>
            <a:endParaRPr kumimoji="1" lang="en-US" altLang="zh-CN" sz="2400" dirty="0"/>
          </a:p>
          <a:p>
            <a:r>
              <a:rPr kumimoji="1" lang="zh-CN" altLang="en-US" sz="2400" dirty="0" smtClean="0"/>
              <a:t>实验</a:t>
            </a:r>
            <a:endParaRPr kumimoji="1" lang="en-US" altLang="zh-CN" sz="2400" dirty="0"/>
          </a:p>
          <a:p>
            <a:endParaRPr kumimoji="1" lang="en-US" altLang="zh-CN" sz="2400" dirty="0" smtClean="0"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-3175" y="465138"/>
            <a:ext cx="12198350" cy="105886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defRPr/>
            </a:pPr>
            <a:endParaRPr lang="zh-CN" altLang="en-US" noProof="1"/>
          </a:p>
        </p:txBody>
      </p:sp>
      <p:sp>
        <p:nvSpPr>
          <p:cNvPr id="3075" name="标题 1"/>
          <p:cNvSpPr>
            <a:spLocks noGrp="1" noChangeArrowheads="1"/>
          </p:cNvSpPr>
          <p:nvPr>
            <p:ph type="title"/>
          </p:nvPr>
        </p:nvSpPr>
        <p:spPr>
          <a:xfrm>
            <a:off x="546100" y="225776"/>
            <a:ext cx="10515600" cy="1325563"/>
          </a:xfrm>
        </p:spPr>
        <p:txBody>
          <a:bodyPr/>
          <a:lstStyle/>
          <a:p>
            <a: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en-US" altLang="zh-CN" sz="3600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 Part5</a:t>
            </a:r>
            <a:r>
              <a:rPr lang="zh-CN" altLang="en-US" sz="3600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 </a:t>
            </a:r>
            <a:r>
              <a:rPr lang="en-US" altLang="zh-CN" sz="3600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RNN</a:t>
            </a:r>
            <a:r>
              <a:rPr lang="zh-CN" altLang="en-US" sz="3600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延伸模型 </a:t>
            </a:r>
            <a:r>
              <a:rPr lang="en-US" altLang="zh-CN" sz="3600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sz="3600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en-US" altLang="zh-CN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zh-CN" altLang="en-US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  </a:t>
            </a:r>
            <a:endParaRPr lang="en-US" altLang="zh-CN" i="1" dirty="0" smtClean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46101" y="1727200"/>
            <a:ext cx="62611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递归神经网络</a:t>
            </a:r>
            <a:endParaRPr kumimoji="1" lang="en-US" altLang="zh-CN" dirty="0" smtClean="0"/>
          </a:p>
          <a:p>
            <a:endParaRPr kumimoji="1" lang="en-US" altLang="zh-CN" dirty="0"/>
          </a:p>
          <a:p>
            <a:endParaRPr kumimoji="1" lang="en-US" altLang="zh-CN" dirty="0" smtClean="0"/>
          </a:p>
          <a:p>
            <a:pPr marL="0" indent="0">
              <a:buNone/>
            </a:pPr>
            <a:r>
              <a:rPr kumimoji="1" lang="zh-CN" altLang="en-US" dirty="0" smtClean="0"/>
              <a:t>打分函数：通过</a:t>
            </a:r>
            <a:r>
              <a:rPr lang="zh-CN" altLang="en-US" dirty="0"/>
              <a:t>两个子节点</a:t>
            </a:r>
            <a:r>
              <a:rPr lang="zh-CN" altLang="en-US" dirty="0" smtClean="0"/>
              <a:t>结合的紧密程度来确定聚合方式</a:t>
            </a:r>
            <a:endParaRPr lang="en-US" altLang="zh-CN" dirty="0" smtClean="0"/>
          </a:p>
          <a:p>
            <a:pPr marL="0" indent="0">
              <a:buNone/>
            </a:pPr>
            <a:r>
              <a:rPr kumimoji="1" lang="zh-CN" altLang="en-US" dirty="0" smtClean="0"/>
              <a:t>（由任务决定）</a:t>
            </a:r>
            <a:endParaRPr kumimoji="1" lang="en-US" altLang="zh-CN" dirty="0" smtClean="0"/>
          </a:p>
          <a:p>
            <a:pPr marL="0" indent="0">
              <a:buNone/>
            </a:pPr>
            <a:endParaRPr kumimoji="1"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递归</a:t>
            </a:r>
            <a:r>
              <a:rPr lang="zh-CN" altLang="en-US" dirty="0"/>
              <a:t>神经网络的训练</a:t>
            </a:r>
            <a:r>
              <a:rPr lang="en-US" altLang="zh-CN" dirty="0"/>
              <a:t>:  BPTS</a:t>
            </a:r>
            <a:r>
              <a:rPr lang="zh-CN" altLang="en-US" dirty="0"/>
              <a:t>算法</a:t>
            </a:r>
            <a:endParaRPr lang="en-US" altLang="zh-CN" dirty="0"/>
          </a:p>
          <a:p>
            <a:pPr marL="0" indent="0">
              <a:buNone/>
            </a:pPr>
            <a:endParaRPr kumimoji="1"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546100" y="2272393"/>
            <a:ext cx="70668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mtClean="0"/>
          </a:p>
          <a:p>
            <a:endParaRPr lang="zh-CN" altLang="en-US" dirty="0" smtClean="0"/>
          </a:p>
          <a:p>
            <a:endParaRPr lang="zh-CN" altLang="en-US" dirty="0" smtClean="0"/>
          </a:p>
          <a:p>
            <a:endParaRPr kumimoji="1" lang="zh-CN" altLang="en-US" dirty="0"/>
          </a:p>
        </p:txBody>
      </p:sp>
      <p:pic>
        <p:nvPicPr>
          <p:cNvPr id="7" name="图片 6" descr="UUKK8NFFUNRKU$68P]ZD7D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1574" y="2454346"/>
            <a:ext cx="4434840" cy="3543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949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-3175" y="465138"/>
            <a:ext cx="12198350" cy="105886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defRPr/>
            </a:pPr>
            <a:endParaRPr lang="zh-CN" altLang="en-US" noProof="1"/>
          </a:p>
        </p:txBody>
      </p:sp>
      <p:sp>
        <p:nvSpPr>
          <p:cNvPr id="3075" name="标题 1"/>
          <p:cNvSpPr>
            <a:spLocks noGrp="1" noChangeArrowheads="1"/>
          </p:cNvSpPr>
          <p:nvPr>
            <p:ph type="title"/>
          </p:nvPr>
        </p:nvSpPr>
        <p:spPr>
          <a:xfrm>
            <a:off x="546100" y="225776"/>
            <a:ext cx="10515600" cy="1325563"/>
          </a:xfrm>
        </p:spPr>
        <p:txBody>
          <a:bodyPr/>
          <a:lstStyle/>
          <a:p>
            <a: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en-US" altLang="zh-CN" sz="3600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 Part5</a:t>
            </a:r>
            <a:r>
              <a:rPr lang="zh-CN" altLang="en-US" sz="3600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 </a:t>
            </a:r>
            <a:r>
              <a:rPr lang="en-US" altLang="zh-CN" sz="3600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RNN</a:t>
            </a:r>
            <a:r>
              <a:rPr lang="zh-CN" altLang="en-US" sz="3600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延伸模型 </a:t>
            </a:r>
            <a:r>
              <a:rPr lang="en-US" altLang="zh-CN" sz="3600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sz="3600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en-US" altLang="zh-CN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zh-CN" altLang="en-US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  </a:t>
            </a:r>
            <a:endParaRPr lang="en-US" altLang="zh-CN" i="1" dirty="0" smtClean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88622" y="1761067"/>
            <a:ext cx="6118578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回声状态网络</a:t>
            </a:r>
            <a:r>
              <a:rPr kumimoji="1" lang="en-US" altLang="zh-CN" dirty="0" smtClean="0"/>
              <a:t>ESN</a:t>
            </a:r>
          </a:p>
          <a:p>
            <a:endParaRPr kumimoji="1" lang="en-US" altLang="zh-CN" dirty="0"/>
          </a:p>
          <a:p>
            <a:r>
              <a:rPr lang="en-US" altLang="zh-CN" dirty="0"/>
              <a:t>ESN</a:t>
            </a:r>
            <a:r>
              <a:rPr lang="zh-CN" altLang="en-US" dirty="0"/>
              <a:t>网络特点：</a:t>
            </a:r>
          </a:p>
          <a:p>
            <a:r>
              <a:rPr lang="zh-CN" altLang="en-US" dirty="0"/>
              <a:t>    （</a:t>
            </a:r>
            <a:r>
              <a:rPr lang="en-US" altLang="zh-CN" dirty="0"/>
              <a:t>1</a:t>
            </a:r>
            <a:r>
              <a:rPr lang="zh-CN" altLang="en-US" dirty="0"/>
              <a:t>） 它的核心结构是一个随机生成、且保持</a:t>
            </a:r>
            <a:r>
              <a:rPr lang="zh-CN" altLang="en-US" dirty="0" smtClean="0"/>
              <a:t>不变</a:t>
            </a:r>
            <a:r>
              <a:rPr lang="zh-CN" altLang="en-US" dirty="0"/>
              <a:t>的储备池（</a:t>
            </a:r>
            <a:r>
              <a:rPr lang="en-US" altLang="zh-CN" dirty="0"/>
              <a:t>Reservoir</a:t>
            </a:r>
            <a:r>
              <a:rPr lang="zh-CN" altLang="en-US" dirty="0"/>
              <a:t>）</a:t>
            </a:r>
          </a:p>
          <a:p>
            <a:r>
              <a:rPr lang="zh-CN" altLang="en-US" dirty="0" smtClean="0"/>
              <a:t>    （</a:t>
            </a:r>
            <a:r>
              <a:rPr lang="en-US" altLang="zh-CN" dirty="0" smtClean="0"/>
              <a:t>2</a:t>
            </a:r>
            <a:r>
              <a:rPr lang="zh-CN" altLang="en-US" dirty="0" smtClean="0"/>
              <a:t>）</a:t>
            </a:r>
            <a:r>
              <a:rPr lang="zh-CN" altLang="en-US" dirty="0"/>
              <a:t>将任意</a:t>
            </a:r>
            <a:r>
              <a:rPr lang="zh-CN" altLang="en-US" dirty="0" smtClean="0"/>
              <a:t>长度的</a:t>
            </a:r>
            <a:r>
              <a:rPr lang="zh-CN" altLang="en-US" dirty="0"/>
              <a:t>序列</a:t>
            </a:r>
            <a:r>
              <a:rPr lang="en-US" altLang="zh-CN" dirty="0"/>
              <a:t>(</a:t>
            </a:r>
            <a:r>
              <a:rPr lang="zh-CN" altLang="en-US" dirty="0"/>
              <a:t>到时刻 </a:t>
            </a:r>
            <a:r>
              <a:rPr lang="en-US" altLang="zh-CN" dirty="0"/>
              <a:t>t </a:t>
            </a:r>
            <a:r>
              <a:rPr lang="zh-CN" altLang="en-US" dirty="0"/>
              <a:t>的输入历史</a:t>
            </a:r>
            <a:r>
              <a:rPr lang="en-US" altLang="zh-CN" dirty="0"/>
              <a:t>)</a:t>
            </a:r>
            <a:r>
              <a:rPr lang="zh-CN" altLang="en-US" dirty="0"/>
              <a:t>映射为一个长度固定的向量</a:t>
            </a:r>
            <a:r>
              <a:rPr lang="en-US" altLang="zh-CN" dirty="0"/>
              <a:t>(</a:t>
            </a:r>
            <a:r>
              <a:rPr lang="zh-CN" altLang="en-US" dirty="0"/>
              <a:t>循环状态 </a:t>
            </a:r>
            <a:r>
              <a:rPr lang="en-US" altLang="zh-CN" dirty="0"/>
              <a:t>h(t)) </a:t>
            </a:r>
            <a:endParaRPr lang="zh-CN" altLang="en-US" dirty="0"/>
          </a:p>
          <a:p>
            <a:r>
              <a:rPr lang="zh-CN" altLang="en-US" dirty="0" smtClean="0"/>
              <a:t>    </a:t>
            </a:r>
            <a:r>
              <a:rPr lang="zh-CN" altLang="en-US" dirty="0"/>
              <a:t>（</a:t>
            </a:r>
            <a:r>
              <a:rPr lang="en-US" altLang="zh-CN" dirty="0"/>
              <a:t>3</a:t>
            </a:r>
            <a:r>
              <a:rPr lang="zh-CN" altLang="en-US" dirty="0"/>
              <a:t>）简单的线性回归就可完成网络的</a:t>
            </a:r>
            <a:r>
              <a:rPr lang="zh-CN" altLang="en-US" dirty="0" smtClean="0"/>
              <a:t>训练 </a:t>
            </a:r>
            <a:r>
              <a:rPr lang="en-US" altLang="zh-CN" dirty="0" err="1" smtClean="0"/>
              <a:t>Wout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重要参数：</a:t>
            </a:r>
            <a:endParaRPr lang="en-US" altLang="zh-CN" dirty="0"/>
          </a:p>
          <a:p>
            <a:r>
              <a:rPr lang="zh-CN" altLang="en-US" dirty="0" smtClean="0"/>
              <a:t>储备</a:t>
            </a:r>
            <a:r>
              <a:rPr lang="zh-CN" altLang="en-US" dirty="0"/>
              <a:t>池内部连接权谱半径</a:t>
            </a:r>
            <a:r>
              <a:rPr lang="en-US" altLang="zh-CN" dirty="0"/>
              <a:t>SR</a:t>
            </a:r>
          </a:p>
          <a:p>
            <a:r>
              <a:rPr lang="zh-CN" altLang="en-US" dirty="0" smtClean="0"/>
              <a:t>储备</a:t>
            </a:r>
            <a:r>
              <a:rPr lang="zh-CN" altLang="en-US" dirty="0"/>
              <a:t>池规模</a:t>
            </a:r>
            <a:r>
              <a:rPr lang="en-US" altLang="zh-CN" dirty="0"/>
              <a:t>N</a:t>
            </a:r>
          </a:p>
          <a:p>
            <a:r>
              <a:rPr lang="zh-CN" altLang="en-US" dirty="0" smtClean="0"/>
              <a:t>储备</a:t>
            </a:r>
            <a:r>
              <a:rPr lang="zh-CN" altLang="en-US" dirty="0"/>
              <a:t>池输入单元尺度</a:t>
            </a:r>
            <a:r>
              <a:rPr lang="en-US" altLang="zh-CN" dirty="0"/>
              <a:t>IS</a:t>
            </a:r>
          </a:p>
          <a:p>
            <a:r>
              <a:rPr lang="zh-CN" altLang="en-US" dirty="0" smtClean="0"/>
              <a:t>储备</a:t>
            </a:r>
            <a:r>
              <a:rPr lang="zh-CN" altLang="en-US" dirty="0"/>
              <a:t>池稀疏程度</a:t>
            </a:r>
            <a:r>
              <a:rPr lang="en-US" altLang="zh-CN" dirty="0"/>
              <a:t>SD</a:t>
            </a:r>
          </a:p>
          <a:p>
            <a:endParaRPr lang="zh-CN" altLang="en-US" dirty="0"/>
          </a:p>
          <a:p>
            <a:endParaRPr kumimoji="1" lang="en-US" altLang="zh-CN" dirty="0" smtClean="0"/>
          </a:p>
          <a:p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07200" y="2605395"/>
            <a:ext cx="5248246" cy="3242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917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-3175" y="465138"/>
            <a:ext cx="12198350" cy="105886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defRPr/>
            </a:pPr>
            <a:endParaRPr lang="zh-CN" altLang="en-US" noProof="1"/>
          </a:p>
        </p:txBody>
      </p:sp>
      <p:sp>
        <p:nvSpPr>
          <p:cNvPr id="3075" name="标题 1"/>
          <p:cNvSpPr>
            <a:spLocks noGrp="1" noChangeArrowheads="1"/>
          </p:cNvSpPr>
          <p:nvPr>
            <p:ph type="title"/>
          </p:nvPr>
        </p:nvSpPr>
        <p:spPr>
          <a:xfrm>
            <a:off x="546100" y="225776"/>
            <a:ext cx="10515600" cy="1325563"/>
          </a:xfrm>
        </p:spPr>
        <p:txBody>
          <a:bodyPr/>
          <a:lstStyle/>
          <a:p>
            <a: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en-US" altLang="zh-CN" sz="3600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 Part5</a:t>
            </a:r>
            <a:r>
              <a:rPr lang="zh-CN" altLang="en-US" sz="3600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 </a:t>
            </a:r>
            <a:r>
              <a:rPr lang="en-US" altLang="zh-CN" sz="3600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RNN</a:t>
            </a:r>
            <a:r>
              <a:rPr lang="zh-CN" altLang="en-US" sz="3600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延伸模型 </a:t>
            </a:r>
            <a:r>
              <a:rPr lang="en-US" altLang="zh-CN" sz="3600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sz="3600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en-US" altLang="zh-CN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zh-CN" altLang="en-US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  </a:t>
            </a:r>
            <a:endParaRPr lang="en-US" altLang="zh-CN" i="1" dirty="0" smtClean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77333" y="1763362"/>
            <a:ext cx="523804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记忆网络</a:t>
            </a:r>
            <a:endParaRPr kumimoji="1" lang="en-US" altLang="zh-CN" dirty="0" smtClean="0"/>
          </a:p>
          <a:p>
            <a:endParaRPr kumimoji="1" lang="en-US" altLang="zh-CN" dirty="0"/>
          </a:p>
          <a:p>
            <a:r>
              <a:rPr lang="zh-CN" altLang="en-US" dirty="0" smtClean="0"/>
              <a:t>引入工作存储</a:t>
            </a:r>
            <a:r>
              <a:rPr lang="en-US" altLang="zh-CN" dirty="0" smtClean="0"/>
              <a:t>(working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memory)</a:t>
            </a:r>
            <a:r>
              <a:rPr lang="zh-CN" altLang="en-US" dirty="0" smtClean="0"/>
              <a:t>，网络</a:t>
            </a:r>
            <a:r>
              <a:rPr lang="zh-CN" altLang="en-US" dirty="0"/>
              <a:t>输出一个内部状态来选择从哪个单元读取或</a:t>
            </a:r>
            <a:r>
              <a:rPr lang="zh-CN" altLang="en-US" dirty="0" smtClean="0"/>
              <a:t>写入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/>
              <a:t>读取时，它们采取许多单元的加权平均值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zh-CN" altLang="en-US" dirty="0" smtClean="0"/>
              <a:t>写</a:t>
            </a:r>
            <a:r>
              <a:rPr lang="zh-CN" altLang="en-US" dirty="0"/>
              <a:t>入时，他们对 多个单元修改不同的数值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zh-CN" altLang="en-US" dirty="0" smtClean="0"/>
              <a:t>用于</a:t>
            </a:r>
            <a:r>
              <a:rPr lang="zh-CN" altLang="en-US" dirty="0"/>
              <a:t>这些操作的系数被选择为集中在一个小数目的单元， 如通过 </a:t>
            </a:r>
            <a:r>
              <a:rPr lang="en-US" altLang="zh-CN" dirty="0" err="1"/>
              <a:t>softmax</a:t>
            </a:r>
            <a:r>
              <a:rPr lang="en-US" altLang="zh-CN" dirty="0"/>
              <a:t> </a:t>
            </a:r>
            <a:r>
              <a:rPr lang="zh-CN" altLang="en-US" dirty="0"/>
              <a:t>函数产生它们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zh-CN" altLang="en-US" dirty="0" smtClean="0"/>
              <a:t>使用</a:t>
            </a:r>
            <a:r>
              <a:rPr lang="zh-CN" altLang="en-US" dirty="0"/>
              <a:t>这些具有非零导数的权重允许函数控制访问存 储器，从而能使用梯度下降法优化。 </a:t>
            </a:r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zh-CN" altLang="en-US" dirty="0"/>
          </a:p>
          <a:p>
            <a:r>
              <a:rPr lang="zh-CN" altLang="en-US" dirty="0" smtClean="0"/>
              <a:t> </a:t>
            </a:r>
            <a:endParaRPr lang="zh-CN" altLang="en-US" dirty="0"/>
          </a:p>
          <a:p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79733" y="2165864"/>
            <a:ext cx="4625622" cy="3813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46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-3175" y="465138"/>
            <a:ext cx="12198350" cy="105886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defRPr/>
            </a:pPr>
            <a:endParaRPr lang="zh-CN" altLang="en-US" noProof="1"/>
          </a:p>
        </p:txBody>
      </p:sp>
      <p:sp>
        <p:nvSpPr>
          <p:cNvPr id="3075" name="标题 1"/>
          <p:cNvSpPr>
            <a:spLocks noGrp="1" noChangeArrowheads="1"/>
          </p:cNvSpPr>
          <p:nvPr>
            <p:ph type="title"/>
          </p:nvPr>
        </p:nvSpPr>
        <p:spPr>
          <a:xfrm>
            <a:off x="546100" y="225776"/>
            <a:ext cx="10515600" cy="1325563"/>
          </a:xfrm>
        </p:spPr>
        <p:txBody>
          <a:bodyPr/>
          <a:lstStyle/>
          <a:p>
            <a: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Part5</a:t>
            </a:r>
            <a:r>
              <a:rPr lang="zh-CN" altLang="en-US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 </a:t>
            </a:r>
            <a: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RNN</a:t>
            </a:r>
            <a:r>
              <a:rPr lang="zh-CN" altLang="en-US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延伸模型 </a:t>
            </a:r>
            <a:r>
              <a:rPr lang="en-US" altLang="zh-CN" sz="3600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sz="3600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en-US" altLang="zh-CN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zh-CN" altLang="en-US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  </a:t>
            </a:r>
            <a:endParaRPr lang="en-US" altLang="zh-CN" i="1" dirty="0" smtClean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98311" y="1704622"/>
            <a:ext cx="510257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End-To-End Memory </a:t>
            </a:r>
            <a:r>
              <a:rPr kumimoji="1" lang="en-US" altLang="zh-CN" dirty="0" smtClean="0"/>
              <a:t>Networks</a:t>
            </a:r>
          </a:p>
          <a:p>
            <a:endParaRPr kumimoji="1" lang="en-US" altLang="zh-CN" dirty="0"/>
          </a:p>
          <a:p>
            <a:r>
              <a:rPr lang="en-US" altLang="zh-CN" dirty="0" smtClean="0"/>
              <a:t>1.</a:t>
            </a:r>
            <a:r>
              <a:rPr lang="zh-CN" altLang="en-US" dirty="0" smtClean="0"/>
              <a:t>输入</a:t>
            </a:r>
            <a:r>
              <a:rPr lang="zh-CN" altLang="en-US" dirty="0"/>
              <a:t>模</a:t>
            </a:r>
            <a:r>
              <a:rPr lang="zh-CN" altLang="en-US" dirty="0" smtClean="0"/>
              <a:t>块：将</a:t>
            </a:r>
            <a:r>
              <a:rPr lang="zh-CN" altLang="en-US" dirty="0"/>
              <a:t>输入的文本转化成向量并保存在</a:t>
            </a:r>
            <a:r>
              <a:rPr lang="en-US" altLang="zh-CN" dirty="0"/>
              <a:t>memory</a:t>
            </a:r>
            <a:r>
              <a:rPr lang="zh-CN" altLang="en-US" dirty="0" smtClean="0"/>
              <a:t>中</a:t>
            </a:r>
            <a:endParaRPr lang="en-US" altLang="zh-CN" dirty="0" smtClean="0"/>
          </a:p>
          <a:p>
            <a:endParaRPr kumimoji="1" lang="en-US" altLang="zh-CN" dirty="0"/>
          </a:p>
          <a:p>
            <a:r>
              <a:rPr kumimoji="1" lang="en-US" altLang="zh-CN" dirty="0" smtClean="0"/>
              <a:t>2.</a:t>
            </a:r>
            <a:r>
              <a:rPr kumimoji="1" lang="zh-CN" altLang="en-US" dirty="0" smtClean="0"/>
              <a:t>输出模块：</a:t>
            </a:r>
            <a:r>
              <a:rPr lang="en-US" altLang="zh-CN" dirty="0"/>
              <a:t>Input</a:t>
            </a:r>
            <a:r>
              <a:rPr lang="zh-CN" altLang="en-US" dirty="0"/>
              <a:t>和</a:t>
            </a:r>
            <a:r>
              <a:rPr lang="en-US" altLang="zh-CN" dirty="0"/>
              <a:t>Output</a:t>
            </a:r>
            <a:r>
              <a:rPr lang="zh-CN" altLang="en-US" dirty="0"/>
              <a:t>两个模块，一个用于跟</a:t>
            </a:r>
            <a:r>
              <a:rPr lang="en-US" altLang="zh-CN" dirty="0"/>
              <a:t>Question</a:t>
            </a:r>
            <a:r>
              <a:rPr lang="zh-CN" altLang="en-US" dirty="0"/>
              <a:t>相互作用得到各个</a:t>
            </a:r>
            <a:r>
              <a:rPr lang="en-US" altLang="zh-CN" dirty="0"/>
              <a:t>memory slot</a:t>
            </a:r>
            <a:r>
              <a:rPr lang="zh-CN" altLang="en-US" dirty="0"/>
              <a:t>与问题的相关程度，另一个则使用该信息产生</a:t>
            </a:r>
            <a:r>
              <a:rPr lang="zh-CN" altLang="en-US" dirty="0" smtClean="0"/>
              <a:t>输出</a:t>
            </a:r>
            <a:endParaRPr lang="en-US" altLang="zh-CN" dirty="0" smtClean="0"/>
          </a:p>
          <a:p>
            <a:endParaRPr kumimoji="1" lang="en-US" altLang="zh-CN" dirty="0"/>
          </a:p>
          <a:p>
            <a:r>
              <a:rPr kumimoji="1" lang="en-US" altLang="zh-CN" dirty="0" smtClean="0"/>
              <a:t>3.</a:t>
            </a:r>
            <a:r>
              <a:rPr lang="en-US" altLang="zh-CN" dirty="0" smtClean="0"/>
              <a:t>response</a:t>
            </a:r>
            <a:r>
              <a:rPr lang="zh-CN" altLang="en-US" dirty="0" smtClean="0"/>
              <a:t>模块：根据</a:t>
            </a:r>
            <a:r>
              <a:rPr lang="en-US" altLang="zh-CN" dirty="0" smtClean="0"/>
              <a:t>question</a:t>
            </a:r>
            <a:r>
              <a:rPr lang="zh-CN" altLang="en-US" dirty="0"/>
              <a:t>产生了各个</a:t>
            </a:r>
            <a:r>
              <a:rPr lang="en-US" altLang="zh-CN" dirty="0"/>
              <a:t>memory slot</a:t>
            </a:r>
            <a:r>
              <a:rPr lang="zh-CN" altLang="en-US" dirty="0"/>
              <a:t>的加权</a:t>
            </a:r>
            <a:r>
              <a:rPr lang="zh-CN" altLang="en-US" dirty="0" smtClean="0"/>
              <a:t>求和产生</a:t>
            </a:r>
            <a:r>
              <a:rPr lang="zh-CN" altLang="en-US" dirty="0"/>
              <a:t>最终的</a:t>
            </a:r>
            <a:r>
              <a:rPr lang="zh-CN" altLang="en-US" dirty="0" smtClean="0"/>
              <a:t>答案</a:t>
            </a:r>
            <a:endParaRPr lang="en-US" altLang="zh-CN" dirty="0" smtClean="0"/>
          </a:p>
          <a:p>
            <a:endParaRPr kumimoji="1" lang="en-US" altLang="zh-CN" dirty="0"/>
          </a:p>
          <a:p>
            <a:endParaRPr kumimoji="1" lang="en-US" altLang="zh-CN" dirty="0" smtClean="0"/>
          </a:p>
          <a:p>
            <a:r>
              <a:rPr kumimoji="1" lang="zh-CN" altLang="en-US" dirty="0" smtClean="0"/>
              <a:t>多层</a:t>
            </a:r>
            <a:r>
              <a:rPr kumimoji="1" lang="en-US" altLang="zh-CN" smtClean="0"/>
              <a:t>stack</a:t>
            </a:r>
            <a:endParaRPr kumimoji="1" lang="en-US" altLang="zh-CN" dirty="0" smtClean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4241" y="465137"/>
            <a:ext cx="6145598" cy="350855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4241" y="3865220"/>
            <a:ext cx="2956559" cy="2852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750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-3175" y="465138"/>
            <a:ext cx="12198350" cy="105886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defRPr/>
            </a:pPr>
            <a:endParaRPr lang="zh-CN" altLang="en-US" noProof="1"/>
          </a:p>
        </p:txBody>
      </p:sp>
      <p:sp>
        <p:nvSpPr>
          <p:cNvPr id="3075" name="标题 1"/>
          <p:cNvSpPr>
            <a:spLocks noGrp="1" noChangeArrowheads="1"/>
          </p:cNvSpPr>
          <p:nvPr>
            <p:ph type="title"/>
          </p:nvPr>
        </p:nvSpPr>
        <p:spPr>
          <a:xfrm>
            <a:off x="546100" y="225776"/>
            <a:ext cx="10515600" cy="1325563"/>
          </a:xfrm>
        </p:spPr>
        <p:txBody>
          <a:bodyPr/>
          <a:lstStyle/>
          <a:p>
            <a: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en-US" altLang="zh-CN" sz="3600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 </a:t>
            </a:r>
            <a: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Part6</a:t>
            </a:r>
            <a:r>
              <a:rPr lang="zh-CN" altLang="en-US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 长期依赖</a:t>
            </a:r>
            <a:r>
              <a:rPr lang="en-US" altLang="zh-CN" sz="3600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sz="3600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en-US" altLang="zh-CN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zh-CN" altLang="en-US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  </a:t>
            </a:r>
            <a:endParaRPr lang="en-US" altLang="zh-CN" i="1" dirty="0" smtClean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77333" y="1763362"/>
            <a:ext cx="5644445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长期依赖的问题及解决</a:t>
            </a:r>
            <a:endParaRPr kumimoji="1" lang="en-US" altLang="zh-CN" dirty="0" smtClean="0"/>
          </a:p>
          <a:p>
            <a:endParaRPr kumimoji="1" lang="en-US" altLang="zh-CN" dirty="0"/>
          </a:p>
          <a:p>
            <a:r>
              <a:rPr kumimoji="1" lang="zh-CN" altLang="en-US" dirty="0" smtClean="0"/>
              <a:t>循环神经网络的</a:t>
            </a:r>
            <a:r>
              <a:rPr lang="zh-CN" altLang="en-US" dirty="0" smtClean="0"/>
              <a:t>递</a:t>
            </a:r>
            <a:r>
              <a:rPr lang="zh-CN" altLang="en-US" dirty="0"/>
              <a:t>推关系本质</a:t>
            </a:r>
            <a:r>
              <a:rPr lang="zh-CN" altLang="en-US" dirty="0" smtClean="0"/>
              <a:t>上可以</a:t>
            </a:r>
            <a:r>
              <a:rPr lang="zh-CN" altLang="en-US" dirty="0"/>
              <a:t>被简化</a:t>
            </a:r>
            <a:r>
              <a:rPr lang="zh-CN" altLang="en-US" dirty="0" smtClean="0"/>
              <a:t>为</a:t>
            </a: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/>
              <a:t>而当 </a:t>
            </a:r>
            <a:r>
              <a:rPr lang="en-US" altLang="zh-CN" dirty="0"/>
              <a:t>W </a:t>
            </a:r>
            <a:r>
              <a:rPr lang="zh-CN" altLang="en-US" dirty="0"/>
              <a:t>符合下列形式的特征分解 </a:t>
            </a:r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其中 </a:t>
            </a:r>
            <a:r>
              <a:rPr lang="en-US" altLang="zh-CN" dirty="0"/>
              <a:t>Q </a:t>
            </a:r>
            <a:r>
              <a:rPr lang="zh-CN" altLang="en-US" dirty="0"/>
              <a:t>正交，循环性可进一步简化</a:t>
            </a:r>
            <a:r>
              <a:rPr lang="zh-CN" altLang="en-US" dirty="0" smtClean="0"/>
              <a:t>为</a:t>
            </a: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/>
              <a:t>特征值提升到 </a:t>
            </a:r>
            <a:r>
              <a:rPr lang="en-US" altLang="zh-CN" dirty="0"/>
              <a:t>t </a:t>
            </a:r>
            <a:r>
              <a:rPr lang="zh-CN" altLang="en-US" dirty="0"/>
              <a:t>次后，导致幅值不到一的特征值衰减到零，而幅值大于一的就会</a:t>
            </a:r>
            <a:r>
              <a:rPr lang="zh-CN" altLang="en-US" dirty="0" smtClean="0"/>
              <a:t>激增</a:t>
            </a:r>
            <a:r>
              <a:rPr lang="zh-CN" altLang="en-US" dirty="0"/>
              <a:t>。任何不与最大特征向量对齐的 </a:t>
            </a:r>
            <a:r>
              <a:rPr lang="en-US" altLang="zh-CN" dirty="0" smtClean="0"/>
              <a:t>h</a:t>
            </a:r>
            <a:r>
              <a:rPr lang="zh-CN" altLang="en-US" dirty="0" smtClean="0"/>
              <a:t>的</a:t>
            </a:r>
            <a:r>
              <a:rPr lang="zh-CN" altLang="en-US" dirty="0"/>
              <a:t>部分将最终被丢弃。 </a:t>
            </a:r>
          </a:p>
          <a:p>
            <a:r>
              <a:rPr lang="zh-CN" altLang="en-US" dirty="0" smtClean="0"/>
              <a:t> </a:t>
            </a:r>
            <a:endParaRPr lang="zh-CN" altLang="en-US" dirty="0"/>
          </a:p>
          <a:p>
            <a:r>
              <a:rPr lang="en-US" altLang="zh-CN" dirty="0"/>
              <a:t/>
            </a:r>
            <a:br>
              <a:rPr lang="en-US" altLang="zh-CN" dirty="0"/>
            </a:br>
            <a:endParaRPr lang="zh-CN" altLang="en-US" dirty="0"/>
          </a:p>
          <a:p>
            <a:r>
              <a:rPr lang="zh-CN" altLang="en-US" dirty="0" smtClean="0"/>
              <a:t> </a:t>
            </a:r>
            <a:endParaRPr lang="zh-CN" altLang="en-US" dirty="0"/>
          </a:p>
          <a:p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7778" y="2817283"/>
            <a:ext cx="1828800" cy="5461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4628" y="3867881"/>
            <a:ext cx="1435100" cy="5461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7778" y="4990080"/>
            <a:ext cx="1854200" cy="4445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78133" y="2153584"/>
            <a:ext cx="4790017" cy="2419598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7089422" y="4990080"/>
            <a:ext cx="46623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当组合许多非线性函数</a:t>
            </a:r>
            <a:r>
              <a:rPr lang="en-US" altLang="zh-CN" dirty="0"/>
              <a:t>(</a:t>
            </a:r>
            <a:r>
              <a:rPr lang="zh-CN" altLang="en-US" dirty="0"/>
              <a:t>如这里所示的线性 </a:t>
            </a:r>
            <a:r>
              <a:rPr lang="en-US" altLang="zh-CN" dirty="0" err="1"/>
              <a:t>tanh</a:t>
            </a:r>
            <a:r>
              <a:rPr lang="en-US" altLang="zh-CN" dirty="0"/>
              <a:t> </a:t>
            </a:r>
            <a:r>
              <a:rPr lang="zh-CN" altLang="en-US" dirty="0"/>
              <a:t>层</a:t>
            </a:r>
            <a:r>
              <a:rPr lang="en-US" altLang="zh-CN" dirty="0"/>
              <a:t>)</a:t>
            </a:r>
            <a:r>
              <a:rPr lang="zh-CN" altLang="en-US" dirty="0"/>
              <a:t>时，结果是</a:t>
            </a:r>
            <a:r>
              <a:rPr lang="zh-CN" altLang="en-US" dirty="0" smtClean="0"/>
              <a:t>高度非线性</a:t>
            </a:r>
            <a:r>
              <a:rPr lang="zh-CN" altLang="en-US" dirty="0"/>
              <a:t>的 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49077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-3175" y="465138"/>
            <a:ext cx="12198350" cy="105886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defRPr/>
            </a:pPr>
            <a:endParaRPr lang="zh-CN" altLang="en-US" noProof="1"/>
          </a:p>
        </p:txBody>
      </p:sp>
      <p:sp>
        <p:nvSpPr>
          <p:cNvPr id="3075" name="标题 1"/>
          <p:cNvSpPr>
            <a:spLocks noGrp="1" noChangeArrowheads="1"/>
          </p:cNvSpPr>
          <p:nvPr>
            <p:ph type="title"/>
          </p:nvPr>
        </p:nvSpPr>
        <p:spPr>
          <a:xfrm>
            <a:off x="546100" y="225776"/>
            <a:ext cx="10515600" cy="1325563"/>
          </a:xfrm>
        </p:spPr>
        <p:txBody>
          <a:bodyPr/>
          <a:lstStyle/>
          <a:p>
            <a: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Part6</a:t>
            </a:r>
            <a:r>
              <a:rPr lang="zh-CN" altLang="en-US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 长期依赖 </a:t>
            </a:r>
            <a:r>
              <a:rPr lang="en-US" altLang="zh-CN" sz="3600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sz="3600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en-US" altLang="zh-CN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zh-CN" altLang="en-US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  </a:t>
            </a:r>
            <a:endParaRPr lang="en-US" altLang="zh-CN" i="1" dirty="0" smtClean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77334" y="1763362"/>
            <a:ext cx="585893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优化长期依赖</a:t>
            </a:r>
            <a:endParaRPr kumimoji="1" lang="en-US" altLang="zh-CN" dirty="0" smtClean="0"/>
          </a:p>
          <a:p>
            <a:endParaRPr kumimoji="1" lang="en-US" altLang="zh-CN" dirty="0" smtClean="0"/>
          </a:p>
          <a:p>
            <a:r>
              <a:rPr kumimoji="1" lang="zh-CN" altLang="en-US" dirty="0" smtClean="0"/>
              <a:t>截断梯度</a:t>
            </a:r>
            <a:endParaRPr kumimoji="1" lang="en-US" altLang="zh-CN" dirty="0" smtClean="0"/>
          </a:p>
          <a:p>
            <a:endParaRPr kumimoji="1" lang="en-US" altLang="zh-CN" dirty="0"/>
          </a:p>
          <a:p>
            <a:endParaRPr kumimoji="1" lang="en-US" altLang="zh-CN" dirty="0" smtClean="0"/>
          </a:p>
          <a:p>
            <a:endParaRPr kumimoji="1" lang="en-US" altLang="zh-CN" dirty="0"/>
          </a:p>
          <a:p>
            <a:endParaRPr kumimoji="1" lang="en-US" altLang="zh-CN" dirty="0" smtClean="0"/>
          </a:p>
          <a:p>
            <a:r>
              <a:rPr lang="zh-CN" altLang="en-US" dirty="0"/>
              <a:t>在参数更新 之前截断梯度 </a:t>
            </a:r>
            <a:r>
              <a:rPr lang="en-US" altLang="zh-CN" dirty="0"/>
              <a:t>g </a:t>
            </a:r>
            <a:r>
              <a:rPr lang="zh-CN" altLang="en-US" dirty="0"/>
              <a:t>的范数 ∥</a:t>
            </a:r>
            <a:r>
              <a:rPr lang="en-US" altLang="zh-CN" dirty="0"/>
              <a:t>g</a:t>
            </a:r>
            <a:r>
              <a:rPr lang="zh-CN" altLang="en-US" dirty="0" smtClean="0"/>
              <a:t>∥，</a:t>
            </a:r>
            <a:r>
              <a:rPr lang="en-US" altLang="zh-CN" dirty="0"/>
              <a:t>v </a:t>
            </a:r>
            <a:r>
              <a:rPr lang="zh-CN" altLang="en-US" dirty="0"/>
              <a:t>是范</a:t>
            </a:r>
            <a:r>
              <a:rPr lang="zh-CN" altLang="en-US" dirty="0" smtClean="0"/>
              <a:t>数上界 </a:t>
            </a:r>
            <a:endParaRPr lang="zh-CN" altLang="en-US" dirty="0"/>
          </a:p>
          <a:p>
            <a:r>
              <a:rPr lang="zh-CN" altLang="en-US" dirty="0" smtClean="0"/>
              <a:t> </a:t>
            </a:r>
            <a:endParaRPr lang="zh-CN" altLang="en-US" dirty="0"/>
          </a:p>
          <a:p>
            <a:endParaRPr kumimoji="1" lang="en-US" altLang="zh-CN" dirty="0" smtClean="0"/>
          </a:p>
          <a:p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87645" y="2447520"/>
            <a:ext cx="5307530" cy="2813101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9920" y="2679698"/>
            <a:ext cx="1587500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069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-3175" y="465138"/>
            <a:ext cx="12198350" cy="105886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defRPr/>
            </a:pPr>
            <a:endParaRPr lang="zh-CN" altLang="en-US" noProof="1"/>
          </a:p>
        </p:txBody>
      </p:sp>
      <p:sp>
        <p:nvSpPr>
          <p:cNvPr id="3075" name="标题 1"/>
          <p:cNvSpPr>
            <a:spLocks noGrp="1" noChangeArrowheads="1"/>
          </p:cNvSpPr>
          <p:nvPr>
            <p:ph type="title"/>
          </p:nvPr>
        </p:nvSpPr>
        <p:spPr>
          <a:xfrm>
            <a:off x="546100" y="225776"/>
            <a:ext cx="10515600" cy="1325563"/>
          </a:xfrm>
        </p:spPr>
        <p:txBody>
          <a:bodyPr/>
          <a:lstStyle/>
          <a:p>
            <a: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Part6</a:t>
            </a:r>
            <a:r>
              <a:rPr lang="zh-CN" altLang="en-US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 长期依赖 </a:t>
            </a:r>
            <a:r>
              <a:rPr lang="en-US" altLang="zh-CN" sz="3600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sz="3600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en-US" altLang="zh-CN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zh-CN" altLang="en-US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  </a:t>
            </a:r>
            <a:endParaRPr lang="en-US" altLang="zh-CN" i="1" dirty="0" smtClean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77333" y="1763362"/>
            <a:ext cx="765386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引导信息流的正则化</a:t>
            </a:r>
            <a:endParaRPr kumimoji="1" lang="en-US" altLang="zh-CN" dirty="0" smtClean="0"/>
          </a:p>
          <a:p>
            <a:endParaRPr kumimoji="1" lang="en-US" altLang="zh-CN" dirty="0"/>
          </a:p>
          <a:p>
            <a:r>
              <a:rPr lang="zh-CN" altLang="mr-IN" dirty="0"/>
              <a:t>形式上，我们要</a:t>
            </a:r>
            <a:r>
              <a:rPr lang="zh-CN" altLang="mr-IN" dirty="0" smtClean="0"/>
              <a:t>使</a:t>
            </a:r>
            <a:r>
              <a:rPr lang="zh-CN" altLang="en-US" dirty="0" smtClean="0"/>
              <a:t>                                与                  一样大</a:t>
            </a: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在网络连接处引入正则化项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 </a:t>
            </a:r>
            <a:endParaRPr kumimoji="1" lang="en-US" altLang="zh-CN" dirty="0" smtClean="0"/>
          </a:p>
          <a:p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9238" y="2051756"/>
            <a:ext cx="1612900" cy="8128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4266" y="2178756"/>
            <a:ext cx="927100" cy="5588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0200" y="3152950"/>
            <a:ext cx="3327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488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-3175" y="465138"/>
            <a:ext cx="12198350" cy="105886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defRPr/>
            </a:pPr>
            <a:endParaRPr lang="zh-CN" altLang="en-US" noProof="1"/>
          </a:p>
        </p:txBody>
      </p:sp>
      <p:sp>
        <p:nvSpPr>
          <p:cNvPr id="3075" name="标题 1"/>
          <p:cNvSpPr>
            <a:spLocks noGrp="1" noChangeArrowheads="1"/>
          </p:cNvSpPr>
          <p:nvPr>
            <p:ph type="title"/>
          </p:nvPr>
        </p:nvSpPr>
        <p:spPr>
          <a:xfrm>
            <a:off x="546100" y="225776"/>
            <a:ext cx="10515600" cy="1325563"/>
          </a:xfrm>
        </p:spPr>
        <p:txBody>
          <a:bodyPr/>
          <a:lstStyle/>
          <a:p>
            <a: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zh-CN" altLang="en-US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实验</a:t>
            </a:r>
            <a:r>
              <a:rPr lang="en-US" altLang="zh-CN" sz="3600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sz="3600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en-US" altLang="zh-CN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zh-CN" altLang="en-US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  </a:t>
            </a:r>
            <a:endParaRPr lang="en-US" altLang="zh-CN" i="1" dirty="0" smtClean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77333" y="1763362"/>
            <a:ext cx="7653867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语料：</a:t>
            </a:r>
            <a:r>
              <a:rPr lang="en-US" altLang="zh-CN" dirty="0" smtClean="0"/>
              <a:t>IMDB</a:t>
            </a:r>
            <a:r>
              <a:rPr lang="zh-CN" altLang="en-US" dirty="0" smtClean="0"/>
              <a:t>影评 二分类 </a:t>
            </a:r>
            <a:r>
              <a:rPr lang="en-US" altLang="zh-CN" dirty="0" smtClean="0"/>
              <a:t>8000</a:t>
            </a:r>
            <a:r>
              <a:rPr lang="zh-CN" altLang="en-US" dirty="0" smtClean="0"/>
              <a:t>个句子左右</a:t>
            </a: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r>
              <a:rPr lang="zh-CN" altLang="en-US" dirty="0" smtClean="0"/>
              <a:t>默认参数：</a:t>
            </a:r>
            <a:endParaRPr lang="en-US" altLang="zh-CN" dirty="0" smtClean="0"/>
          </a:p>
          <a:p>
            <a:r>
              <a:rPr lang="en-US" altLang="zh-CN" dirty="0" err="1" smtClean="0"/>
              <a:t>word_embedding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:</a:t>
            </a:r>
            <a:r>
              <a:rPr lang="zh-CN" altLang="en-US" dirty="0" smtClean="0"/>
              <a:t> </a:t>
            </a:r>
            <a:r>
              <a:rPr lang="en-US" altLang="zh-CN" dirty="0" smtClean="0"/>
              <a:t>glove_100d</a:t>
            </a:r>
          </a:p>
          <a:p>
            <a:r>
              <a:rPr lang="en-US" altLang="zh-CN" dirty="0" err="1"/>
              <a:t>hidden_size</a:t>
            </a:r>
            <a:r>
              <a:rPr lang="en-US" altLang="zh-CN" dirty="0"/>
              <a:t> = </a:t>
            </a:r>
            <a:r>
              <a:rPr lang="en-US" altLang="zh-CN" dirty="0" smtClean="0"/>
              <a:t>128</a:t>
            </a:r>
          </a:p>
          <a:p>
            <a:r>
              <a:rPr lang="en-US" altLang="zh-CN" dirty="0" smtClean="0"/>
              <a:t>dropout </a:t>
            </a:r>
            <a:r>
              <a:rPr lang="en-US" altLang="zh-CN" dirty="0"/>
              <a:t>= </a:t>
            </a:r>
            <a:r>
              <a:rPr lang="en-US" altLang="zh-CN" dirty="0" smtClean="0"/>
              <a:t>0.5 </a:t>
            </a:r>
          </a:p>
          <a:p>
            <a:r>
              <a:rPr lang="en-US" altLang="zh-CN" dirty="0" err="1" smtClean="0"/>
              <a:t>learning_rate</a:t>
            </a:r>
            <a:r>
              <a:rPr lang="en-US" altLang="zh-CN" dirty="0" smtClean="0"/>
              <a:t> </a:t>
            </a:r>
            <a:r>
              <a:rPr lang="en-US" altLang="zh-CN" dirty="0"/>
              <a:t>= </a:t>
            </a:r>
            <a:r>
              <a:rPr lang="en-US" altLang="zh-CN" dirty="0" smtClean="0"/>
              <a:t>0.01</a:t>
            </a:r>
          </a:p>
          <a:p>
            <a:r>
              <a:rPr lang="en-US" altLang="zh-CN" dirty="0"/>
              <a:t>l</a:t>
            </a:r>
            <a:r>
              <a:rPr lang="en-US" altLang="zh-CN" dirty="0" smtClean="0"/>
              <a:t>2_reg_lambda </a:t>
            </a:r>
            <a:r>
              <a:rPr lang="en-US" altLang="zh-CN" dirty="0"/>
              <a:t>= </a:t>
            </a:r>
            <a:r>
              <a:rPr lang="en-US" altLang="zh-CN" dirty="0" smtClean="0"/>
              <a:t>0.001</a:t>
            </a:r>
          </a:p>
          <a:p>
            <a:r>
              <a:rPr lang="en-US" altLang="zh-CN" dirty="0" err="1" smtClean="0"/>
              <a:t>batch_size</a:t>
            </a:r>
            <a:r>
              <a:rPr lang="en-US" altLang="zh-CN" dirty="0" smtClean="0"/>
              <a:t> </a:t>
            </a:r>
            <a:r>
              <a:rPr lang="en-US" altLang="zh-CN" dirty="0"/>
              <a:t>= 128</a:t>
            </a:r>
          </a:p>
          <a:p>
            <a:endParaRPr kumimoji="1"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7333" y="2338654"/>
            <a:ext cx="6267450" cy="214726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24036" y="4216400"/>
            <a:ext cx="5771139" cy="264160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8519886" y="3788229"/>
            <a:ext cx="2541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(step:2500</a:t>
            </a:r>
            <a:r>
              <a:rPr lang="zh-CN" altLang="en-US" dirty="0" smtClean="0"/>
              <a:t>后过拟合</a:t>
            </a:r>
            <a:r>
              <a:rPr lang="en-US" altLang="zh-CN" dirty="0" smtClean="0"/>
              <a:t>)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82141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-3175" y="465138"/>
            <a:ext cx="12198350" cy="105886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defRPr/>
            </a:pPr>
            <a:endParaRPr lang="zh-CN" altLang="en-US" noProof="1"/>
          </a:p>
        </p:txBody>
      </p:sp>
      <p:sp>
        <p:nvSpPr>
          <p:cNvPr id="3075" name="标题 1"/>
          <p:cNvSpPr>
            <a:spLocks noGrp="1" noChangeArrowheads="1"/>
          </p:cNvSpPr>
          <p:nvPr>
            <p:ph type="title"/>
          </p:nvPr>
        </p:nvSpPr>
        <p:spPr>
          <a:xfrm>
            <a:off x="546100" y="225776"/>
            <a:ext cx="10515600" cy="1325563"/>
          </a:xfrm>
        </p:spPr>
        <p:txBody>
          <a:bodyPr/>
          <a:lstStyle/>
          <a:p>
            <a: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zh-CN" altLang="en-US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实验</a:t>
            </a:r>
            <a:r>
              <a:rPr lang="en-US" altLang="zh-CN" sz="3600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sz="3600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en-US" altLang="zh-CN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zh-CN" altLang="en-US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  </a:t>
            </a:r>
            <a:endParaRPr lang="en-US" altLang="zh-CN" i="1" dirty="0" smtClean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77333" y="1467535"/>
            <a:ext cx="765386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LSTM</a:t>
            </a:r>
          </a:p>
          <a:p>
            <a:r>
              <a:rPr kumimoji="1" lang="en-US" altLang="zh-CN" dirty="0" smtClean="0"/>
              <a:t>Train: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0.774</a:t>
            </a:r>
          </a:p>
          <a:p>
            <a:r>
              <a:rPr kumimoji="1" lang="en-US" altLang="zh-CN" dirty="0" smtClean="0"/>
              <a:t>Dev: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0.765</a:t>
            </a:r>
          </a:p>
          <a:p>
            <a:endParaRPr kumimoji="1" lang="en-US" altLang="zh-CN" dirty="0"/>
          </a:p>
          <a:p>
            <a:endParaRPr kumimoji="1" lang="en-US" altLang="zh-CN" dirty="0" smtClean="0"/>
          </a:p>
          <a:p>
            <a:endParaRPr kumimoji="1" lang="en-US" altLang="zh-CN" dirty="0"/>
          </a:p>
          <a:p>
            <a:endParaRPr kumimoji="1" lang="en-US" altLang="zh-CN" dirty="0" smtClean="0"/>
          </a:p>
          <a:p>
            <a:r>
              <a:rPr kumimoji="1" lang="en-US" altLang="zh-CN" dirty="0" smtClean="0"/>
              <a:t>Bi-LSTM</a:t>
            </a:r>
          </a:p>
          <a:p>
            <a:r>
              <a:rPr kumimoji="1" lang="en-US" altLang="zh-CN" dirty="0" smtClean="0"/>
              <a:t>Train: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0.777</a:t>
            </a:r>
          </a:p>
          <a:p>
            <a:r>
              <a:rPr kumimoji="1" lang="en-US" altLang="zh-CN" dirty="0" smtClean="0"/>
              <a:t>Dev: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0.765</a:t>
            </a:r>
          </a:p>
          <a:p>
            <a:endParaRPr kumimoji="1" lang="en-US" altLang="zh-CN" dirty="0"/>
          </a:p>
          <a:p>
            <a:endParaRPr kumimoji="1" lang="en-US" altLang="zh-CN" dirty="0" smtClean="0"/>
          </a:p>
          <a:p>
            <a:endParaRPr kumimoji="1" lang="en-US" altLang="zh-CN" dirty="0"/>
          </a:p>
          <a:p>
            <a:r>
              <a:rPr kumimoji="1" lang="en-US" altLang="zh-CN" dirty="0" smtClean="0"/>
              <a:t>Bi-GRU:</a:t>
            </a:r>
          </a:p>
          <a:p>
            <a:r>
              <a:rPr kumimoji="1" lang="en-US" altLang="zh-CN" dirty="0" smtClean="0"/>
              <a:t>Train: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0.782</a:t>
            </a:r>
          </a:p>
          <a:p>
            <a:r>
              <a:rPr kumimoji="1" lang="en-US" altLang="zh-CN" dirty="0" smtClean="0"/>
              <a:t>Dev: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0.772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06966" y="1"/>
            <a:ext cx="5355467" cy="227307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0631" y="2250622"/>
            <a:ext cx="5389727" cy="226120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06966" y="4409626"/>
            <a:ext cx="5224234" cy="2568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739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-3175" y="465138"/>
            <a:ext cx="12198350" cy="105886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defRPr/>
            </a:pPr>
            <a:endParaRPr lang="zh-CN" altLang="en-US" noProof="1"/>
          </a:p>
        </p:txBody>
      </p:sp>
      <p:sp>
        <p:nvSpPr>
          <p:cNvPr id="3075" name="标题 1"/>
          <p:cNvSpPr>
            <a:spLocks noGrp="1" noChangeArrowheads="1"/>
          </p:cNvSpPr>
          <p:nvPr>
            <p:ph type="title"/>
          </p:nvPr>
        </p:nvSpPr>
        <p:spPr>
          <a:xfrm>
            <a:off x="546100" y="225776"/>
            <a:ext cx="10515600" cy="1325563"/>
          </a:xfrm>
        </p:spPr>
        <p:txBody>
          <a:bodyPr/>
          <a:lstStyle/>
          <a:p>
            <a: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zh-CN" altLang="en-US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实验</a:t>
            </a:r>
            <a:r>
              <a:rPr lang="en-US" altLang="zh-CN" sz="3600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sz="3600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en-US" altLang="zh-CN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zh-CN" altLang="en-US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  </a:t>
            </a:r>
            <a:endParaRPr lang="en-US" altLang="zh-CN" i="1" dirty="0" smtClean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77333" y="1763362"/>
            <a:ext cx="765386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《 LSTM: A Search Space </a:t>
            </a:r>
            <a:r>
              <a:rPr lang="en-US" altLang="zh-CN" dirty="0" smtClean="0"/>
              <a:t>Odyssey</a:t>
            </a:r>
            <a:r>
              <a:rPr lang="zh-CN" altLang="en-US" dirty="0" smtClean="0"/>
              <a:t> </a:t>
            </a:r>
            <a:r>
              <a:rPr lang="en-US" altLang="zh-CN" dirty="0" smtClean="0"/>
              <a:t>》IEEE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学习率是最重要的超参数，占方差的三分之二</a:t>
            </a:r>
            <a:r>
              <a:rPr lang="zh-CN" altLang="en-US" dirty="0" smtClean="0"/>
              <a:t>以上</a:t>
            </a:r>
            <a:r>
              <a:rPr lang="en-US" altLang="zh-CN" dirty="0" smtClean="0"/>
              <a:t>.</a:t>
            </a:r>
          </a:p>
          <a:p>
            <a:r>
              <a:rPr lang="zh-CN" altLang="en-US" dirty="0" smtClean="0"/>
              <a:t>下</a:t>
            </a:r>
            <a:r>
              <a:rPr lang="zh-CN" altLang="en-US" dirty="0"/>
              <a:t>一个最重要的参数是隐藏层的</a:t>
            </a:r>
            <a:r>
              <a:rPr lang="zh-CN" altLang="en-US" dirty="0" smtClean="0"/>
              <a:t>大小</a:t>
            </a:r>
            <a:r>
              <a:rPr lang="en-US" altLang="zh-CN" dirty="0" smtClean="0"/>
              <a:t>.</a:t>
            </a:r>
          </a:p>
          <a:p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且提到遗忘</a:t>
            </a:r>
            <a:r>
              <a:rPr lang="zh-CN" altLang="en-US" dirty="0"/>
              <a:t>门</a:t>
            </a:r>
            <a:r>
              <a:rPr lang="zh-CN" altLang="en-US" dirty="0" smtClean="0"/>
              <a:t>和输出门的激活函数是</a:t>
            </a:r>
            <a:r>
              <a:rPr lang="en-US" altLang="zh-CN" dirty="0"/>
              <a:t>LSTM</a:t>
            </a:r>
            <a:r>
              <a:rPr lang="zh-CN" altLang="en-US" dirty="0"/>
              <a:t>块中最关键的</a:t>
            </a:r>
            <a:r>
              <a:rPr lang="zh-CN" altLang="en-US" dirty="0" smtClean="0"/>
              <a:t>组件</a:t>
            </a:r>
            <a:endParaRPr lang="en-US" altLang="zh-CN" dirty="0"/>
          </a:p>
          <a:p>
            <a:r>
              <a:rPr lang="zh-CN" altLang="en-US" dirty="0" smtClean="0"/>
              <a:t>（无对应实验） </a:t>
            </a:r>
            <a:endParaRPr kumimoji="1" lang="en-US" altLang="zh-CN" dirty="0" smtClean="0"/>
          </a:p>
          <a:p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37404" y="1551339"/>
            <a:ext cx="3657381" cy="373561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44797" y="4156502"/>
            <a:ext cx="3625144" cy="60419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76231" y="4760693"/>
            <a:ext cx="2962275" cy="792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64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-3175" y="465138"/>
            <a:ext cx="12198350" cy="105886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defRPr/>
            </a:pPr>
            <a:endParaRPr lang="zh-CN" altLang="en-US" noProof="1"/>
          </a:p>
        </p:txBody>
      </p:sp>
      <p:sp>
        <p:nvSpPr>
          <p:cNvPr id="3075" name="标题 1"/>
          <p:cNvSpPr>
            <a:spLocks noGrp="1" noChangeArrowheads="1"/>
          </p:cNvSpPr>
          <p:nvPr>
            <p:ph type="title"/>
          </p:nvPr>
        </p:nvSpPr>
        <p:spPr>
          <a:xfrm>
            <a:off x="546100" y="406400"/>
            <a:ext cx="10515600" cy="1325563"/>
          </a:xfrm>
        </p:spPr>
        <p:txBody>
          <a:bodyPr/>
          <a:lstStyle/>
          <a:p>
            <a:r>
              <a:rPr lang="en-US" altLang="zh-CN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en-US" altLang="zh-CN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Part1</a:t>
            </a:r>
            <a:r>
              <a:rPr lang="zh-CN" altLang="en-US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 </a:t>
            </a:r>
            <a:r>
              <a:rPr lang="en-US" altLang="zh-CN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RNN</a:t>
            </a:r>
            <a:r>
              <a:rPr lang="zh-CN" altLang="en-US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及其几种设计模式</a:t>
            </a:r>
            <a:br>
              <a:rPr lang="zh-CN" altLang="en-US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endParaRPr lang="en-US" altLang="zh-CN" i="1" dirty="0" smtClean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10" name="内容占位符 2"/>
          <p:cNvSpPr>
            <a:spLocks noGrp="1"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None/>
              <a:defRPr/>
            </a:pPr>
            <a:endParaRPr lang="en-US" noProof="1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indent="0" fontAlgn="auto">
              <a:buFont typeface="Arial" panose="020B0604020202020204" pitchFamily="34" charset="0"/>
              <a:buNone/>
              <a:defRPr/>
            </a:pPr>
            <a:endParaRPr lang="en-US" noProof="1">
              <a:latin typeface="Times New Roman" panose="02020603050405020304" pitchFamily="18" charset="0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838200" y="1728788"/>
            <a:ext cx="10515600" cy="4351338"/>
          </a:xfrm>
        </p:spPr>
        <p:txBody>
          <a:bodyPr/>
          <a:lstStyle/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b="1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kumimoji="1"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711200" y="1728788"/>
            <a:ext cx="9042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循环神经网络</a:t>
            </a:r>
            <a:r>
              <a:rPr kumimoji="1" lang="zh-CN" altLang="en-US" dirty="0" smtClean="0"/>
              <a:t>简介</a:t>
            </a:r>
            <a:endParaRPr kumimoji="1" lang="en-US" altLang="zh-CN" dirty="0" smtClean="0"/>
          </a:p>
          <a:p>
            <a:pPr marL="342900" indent="-342900">
              <a:buAutoNum type="arabicPeriod"/>
            </a:pPr>
            <a:r>
              <a:rPr kumimoji="1" lang="zh-CN" altLang="en-US" dirty="0" smtClean="0"/>
              <a:t>一一对应</a:t>
            </a:r>
            <a:endParaRPr kumimoji="1" lang="en-US" altLang="zh-CN" dirty="0" smtClean="0"/>
          </a:p>
          <a:p>
            <a:pPr marL="342900" indent="-342900">
              <a:buAutoNum type="arabicPeriod"/>
            </a:pPr>
            <a:r>
              <a:rPr kumimoji="1" lang="zh-CN" altLang="en-US" dirty="0" smtClean="0"/>
              <a:t>逐时刻</a:t>
            </a:r>
            <a:endParaRPr kumimoji="1" lang="en-US" altLang="zh-CN" dirty="0" smtClean="0"/>
          </a:p>
          <a:p>
            <a:pPr marL="342900" indent="-342900">
              <a:buAutoNum type="arabicPeriod"/>
            </a:pPr>
            <a:r>
              <a:rPr kumimoji="1" lang="en-US" altLang="zh-CN" dirty="0" smtClean="0"/>
              <a:t>h</a:t>
            </a:r>
            <a:r>
              <a:rPr kumimoji="1" lang="zh-CN" altLang="en-US" dirty="0" smtClean="0"/>
              <a:t>为有损状态信息积累</a:t>
            </a:r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60391" y="2302908"/>
            <a:ext cx="4687017" cy="3542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141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-3175" y="465138"/>
            <a:ext cx="12198350" cy="105886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defRPr/>
            </a:pPr>
            <a:endParaRPr lang="zh-CN" altLang="en-US" noProof="1"/>
          </a:p>
        </p:txBody>
      </p:sp>
      <p:sp>
        <p:nvSpPr>
          <p:cNvPr id="3075" name="标题 1"/>
          <p:cNvSpPr>
            <a:spLocks noGrp="1" noChangeArrowheads="1"/>
          </p:cNvSpPr>
          <p:nvPr>
            <p:ph type="title"/>
          </p:nvPr>
        </p:nvSpPr>
        <p:spPr>
          <a:xfrm>
            <a:off x="546100" y="225776"/>
            <a:ext cx="10515600" cy="1325563"/>
          </a:xfrm>
        </p:spPr>
        <p:txBody>
          <a:bodyPr/>
          <a:lstStyle/>
          <a:p>
            <a: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zh-CN" altLang="en-US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实验</a:t>
            </a:r>
            <a:r>
              <a:rPr lang="en-US" altLang="zh-CN" sz="3600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sz="3600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en-US" altLang="zh-CN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zh-CN" altLang="en-US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  </a:t>
            </a:r>
            <a:endParaRPr lang="en-US" altLang="zh-CN" i="1" dirty="0" smtClean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77333" y="1763362"/>
            <a:ext cx="7653867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LSTM</a:t>
            </a:r>
          </a:p>
          <a:p>
            <a:r>
              <a:rPr kumimoji="1" lang="en-US" altLang="zh-CN" dirty="0"/>
              <a:t>Train:</a:t>
            </a:r>
            <a:r>
              <a:rPr kumimoji="1" lang="zh-CN" altLang="en-US" dirty="0"/>
              <a:t> </a:t>
            </a:r>
            <a:r>
              <a:rPr kumimoji="1" lang="en-US" altLang="zh-CN" dirty="0"/>
              <a:t>0.774</a:t>
            </a:r>
          </a:p>
          <a:p>
            <a:r>
              <a:rPr kumimoji="1" lang="en-US" altLang="zh-CN" dirty="0"/>
              <a:t>Dev:</a:t>
            </a:r>
            <a:r>
              <a:rPr kumimoji="1" lang="zh-CN" altLang="en-US" dirty="0"/>
              <a:t> </a:t>
            </a:r>
            <a:r>
              <a:rPr kumimoji="1" lang="en-US" altLang="zh-CN" dirty="0"/>
              <a:t>0.765</a:t>
            </a:r>
          </a:p>
          <a:p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LSTM</a:t>
            </a:r>
            <a:r>
              <a:rPr lang="zh-CN" altLang="en-US" dirty="0" smtClean="0"/>
              <a:t>去除遗忘门 </a:t>
            </a:r>
            <a:endParaRPr lang="en-US" altLang="zh-CN" dirty="0" smtClean="0"/>
          </a:p>
          <a:p>
            <a:r>
              <a:rPr kumimoji="1" lang="en-US" altLang="zh-CN" dirty="0" smtClean="0"/>
              <a:t>Train: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0.781</a:t>
            </a:r>
          </a:p>
          <a:p>
            <a:r>
              <a:rPr kumimoji="1" lang="en-US" altLang="zh-CN" dirty="0" smtClean="0"/>
              <a:t>Dev: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0.752</a:t>
            </a:r>
          </a:p>
          <a:p>
            <a:r>
              <a:rPr kumimoji="1" lang="en-US" altLang="zh-CN" dirty="0" smtClean="0"/>
              <a:t>(step</a:t>
            </a:r>
            <a:r>
              <a:rPr kumimoji="1" lang="zh-CN" altLang="en-US" dirty="0" smtClean="0"/>
              <a:t>到达</a:t>
            </a:r>
            <a:r>
              <a:rPr kumimoji="1" lang="en-US" altLang="zh-CN" dirty="0" smtClean="0"/>
              <a:t>2500</a:t>
            </a:r>
            <a:r>
              <a:rPr kumimoji="1" lang="zh-CN" altLang="en-US" dirty="0" smtClean="0"/>
              <a:t>左右</a:t>
            </a:r>
            <a:endParaRPr kumimoji="1" lang="en-US" altLang="zh-CN" dirty="0" smtClean="0"/>
          </a:p>
          <a:p>
            <a:r>
              <a:rPr kumimoji="1" lang="zh-CN" altLang="en-US" dirty="0" smtClean="0"/>
              <a:t>有过拟合倾向</a:t>
            </a:r>
            <a:r>
              <a:rPr kumimoji="1" lang="en-US" altLang="zh-CN" dirty="0" smtClean="0"/>
              <a:t>)</a:t>
            </a:r>
          </a:p>
          <a:p>
            <a:endParaRPr kumimoji="1" lang="en-US" altLang="zh-CN" dirty="0" smtClean="0"/>
          </a:p>
          <a:p>
            <a:endParaRPr kumimoji="1" lang="en-US" altLang="zh-CN" dirty="0"/>
          </a:p>
          <a:p>
            <a:r>
              <a:rPr kumimoji="1" lang="en-US" altLang="zh-CN" dirty="0" smtClean="0"/>
              <a:t>LSTM</a:t>
            </a:r>
            <a:r>
              <a:rPr kumimoji="1" lang="zh-CN" altLang="en-US" dirty="0" smtClean="0"/>
              <a:t>输出门无激活函数</a:t>
            </a:r>
            <a:endParaRPr kumimoji="1" lang="en-US" altLang="zh-CN" dirty="0"/>
          </a:p>
          <a:p>
            <a:r>
              <a:rPr kumimoji="1" lang="en-US" altLang="zh-CN" dirty="0" smtClean="0"/>
              <a:t>Train: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0.753</a:t>
            </a:r>
          </a:p>
          <a:p>
            <a:r>
              <a:rPr kumimoji="1" lang="en-US" altLang="zh-CN" dirty="0" smtClean="0"/>
              <a:t>Dev: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0.754</a:t>
            </a:r>
            <a:endParaRPr kumimoji="1" lang="en-US" altLang="zh-CN" dirty="0"/>
          </a:p>
          <a:p>
            <a:endParaRPr kumimoji="1" lang="en-US" altLang="zh-CN" dirty="0" smtClean="0"/>
          </a:p>
          <a:p>
            <a:r>
              <a:rPr kumimoji="1" lang="zh-CN" altLang="en-US" dirty="0" smtClean="0"/>
              <a:t>生成新记忆信息</a:t>
            </a:r>
            <a:r>
              <a:rPr kumimoji="1" lang="en-US" altLang="zh-CN" dirty="0" smtClean="0"/>
              <a:t>c</a:t>
            </a:r>
            <a:r>
              <a:rPr kumimoji="1" lang="zh-CN" altLang="en-US" dirty="0" smtClean="0"/>
              <a:t>使用</a:t>
            </a:r>
            <a:endParaRPr kumimoji="1" lang="en-US" altLang="zh-CN" dirty="0" smtClean="0"/>
          </a:p>
          <a:p>
            <a:r>
              <a:rPr kumimoji="1" lang="zh-CN" altLang="en-US" dirty="0" smtClean="0"/>
              <a:t>乘法梯度爆炸</a:t>
            </a:r>
            <a:endParaRPr kumimoji="1" lang="en-US" altLang="zh-CN" dirty="0" smtClean="0"/>
          </a:p>
          <a:p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93029" y="454878"/>
            <a:ext cx="4542807" cy="1928151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93029" y="2481943"/>
            <a:ext cx="4604524" cy="197273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93029" y="4454679"/>
            <a:ext cx="4448705" cy="2265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202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-3175" y="465138"/>
            <a:ext cx="12198350" cy="105886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defRPr/>
            </a:pPr>
            <a:endParaRPr lang="zh-CN" altLang="en-US" noProof="1"/>
          </a:p>
        </p:txBody>
      </p:sp>
      <p:sp>
        <p:nvSpPr>
          <p:cNvPr id="3075" name="标题 1"/>
          <p:cNvSpPr>
            <a:spLocks noGrp="1" noChangeArrowheads="1"/>
          </p:cNvSpPr>
          <p:nvPr>
            <p:ph type="title"/>
          </p:nvPr>
        </p:nvSpPr>
        <p:spPr>
          <a:xfrm>
            <a:off x="546100" y="225776"/>
            <a:ext cx="10515600" cy="1325563"/>
          </a:xfrm>
        </p:spPr>
        <p:txBody>
          <a:bodyPr/>
          <a:lstStyle/>
          <a:p>
            <a: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zh-CN" altLang="en-US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实验</a:t>
            </a:r>
            <a:r>
              <a:rPr lang="en-US" altLang="zh-CN" sz="3600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sz="3600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en-US" altLang="zh-CN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zh-CN" altLang="en-US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  </a:t>
            </a:r>
            <a:endParaRPr lang="en-US" altLang="zh-CN" i="1" dirty="0" smtClean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77333" y="1763362"/>
            <a:ext cx="7653867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LSTM</a:t>
            </a:r>
            <a:r>
              <a:rPr lang="zh-CN" altLang="en-US" dirty="0" smtClean="0"/>
              <a:t>长期依赖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整个验证集    </a:t>
            </a:r>
            <a:r>
              <a:rPr lang="en-US" altLang="zh-CN" dirty="0" smtClean="0"/>
              <a:t>1600</a:t>
            </a:r>
            <a:r>
              <a:rPr lang="zh-CN" altLang="en-US" dirty="0"/>
              <a:t>句 </a:t>
            </a:r>
            <a:r>
              <a:rPr lang="zh-CN" altLang="en-US" dirty="0" smtClean="0"/>
              <a:t>   准确率</a:t>
            </a:r>
            <a:r>
              <a:rPr lang="en-US" altLang="zh-CN" dirty="0" smtClean="0"/>
              <a:t>0.765</a:t>
            </a:r>
          </a:p>
          <a:p>
            <a:endParaRPr lang="en-US" altLang="zh-CN" dirty="0" smtClean="0"/>
          </a:p>
          <a:p>
            <a:r>
              <a:rPr lang="zh-CN" altLang="en-US" dirty="0" smtClean="0"/>
              <a:t>长度</a:t>
            </a:r>
            <a:r>
              <a:rPr lang="zh-CN" altLang="en-US" dirty="0"/>
              <a:t>大于</a:t>
            </a:r>
            <a:r>
              <a:rPr lang="en-US" altLang="zh-CN" dirty="0"/>
              <a:t>30 </a:t>
            </a:r>
            <a:r>
              <a:rPr lang="zh-CN" altLang="en-US" dirty="0" smtClean="0"/>
              <a:t>     </a:t>
            </a:r>
            <a:r>
              <a:rPr lang="en-US" altLang="zh-CN" dirty="0" smtClean="0"/>
              <a:t>319</a:t>
            </a:r>
            <a:r>
              <a:rPr lang="zh-CN" altLang="en-US" dirty="0"/>
              <a:t>句 </a:t>
            </a:r>
            <a:r>
              <a:rPr lang="zh-CN" altLang="en-US" dirty="0" smtClean="0"/>
              <a:t>   准确率</a:t>
            </a:r>
            <a:r>
              <a:rPr lang="en-US" altLang="zh-CN" dirty="0" smtClean="0"/>
              <a:t>0.750</a:t>
            </a:r>
          </a:p>
          <a:p>
            <a:endParaRPr lang="en-US" altLang="zh-CN" dirty="0" smtClean="0"/>
          </a:p>
          <a:p>
            <a:r>
              <a:rPr lang="zh-CN" altLang="en-US" dirty="0" smtClean="0"/>
              <a:t>长度</a:t>
            </a:r>
            <a:r>
              <a:rPr lang="zh-CN" altLang="en-US" dirty="0"/>
              <a:t>大于</a:t>
            </a:r>
            <a:r>
              <a:rPr lang="en-US" altLang="zh-CN" dirty="0"/>
              <a:t>35 </a:t>
            </a:r>
            <a:r>
              <a:rPr lang="zh-CN" altLang="en-US" dirty="0" smtClean="0"/>
              <a:t>     </a:t>
            </a:r>
            <a:r>
              <a:rPr lang="en-US" altLang="zh-CN" dirty="0" smtClean="0"/>
              <a:t>135</a:t>
            </a:r>
            <a:r>
              <a:rPr lang="zh-CN" altLang="en-US" dirty="0"/>
              <a:t>句 </a:t>
            </a:r>
            <a:r>
              <a:rPr lang="zh-CN" altLang="en-US" dirty="0" smtClean="0"/>
              <a:t>   准确率</a:t>
            </a:r>
            <a:r>
              <a:rPr lang="en-US" altLang="zh-CN" dirty="0" smtClean="0"/>
              <a:t>0.733</a:t>
            </a:r>
          </a:p>
          <a:p>
            <a:endParaRPr lang="en-US" altLang="zh-CN" dirty="0" smtClean="0"/>
          </a:p>
          <a:p>
            <a:r>
              <a:rPr lang="zh-CN" altLang="en-US" dirty="0" smtClean="0"/>
              <a:t>长度</a:t>
            </a:r>
            <a:r>
              <a:rPr lang="zh-CN" altLang="en-US" dirty="0"/>
              <a:t>大于</a:t>
            </a:r>
            <a:r>
              <a:rPr lang="en-US" altLang="zh-CN" dirty="0"/>
              <a:t>40 </a:t>
            </a:r>
            <a:r>
              <a:rPr lang="zh-CN" altLang="en-US" dirty="0" smtClean="0"/>
              <a:t>      </a:t>
            </a:r>
            <a:r>
              <a:rPr lang="en-US" altLang="zh-CN" dirty="0" smtClean="0"/>
              <a:t>45</a:t>
            </a:r>
            <a:r>
              <a:rPr lang="zh-CN" altLang="en-US" dirty="0"/>
              <a:t>句 </a:t>
            </a:r>
            <a:r>
              <a:rPr lang="zh-CN" altLang="en-US" dirty="0" smtClean="0"/>
              <a:t>    准确率</a:t>
            </a:r>
            <a:r>
              <a:rPr lang="en-US" altLang="zh-CN" dirty="0"/>
              <a:t>0.727</a:t>
            </a: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 smtClean="0"/>
              <a:t> </a:t>
            </a:r>
            <a:endParaRPr kumimoji="1" lang="en-US" altLang="zh-CN" dirty="0" smtClean="0"/>
          </a:p>
          <a:p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24909" y="1790701"/>
            <a:ext cx="4835379" cy="4093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24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-3175" y="465138"/>
            <a:ext cx="12198350" cy="105886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defRPr/>
            </a:pPr>
            <a:endParaRPr lang="zh-CN" altLang="en-US" noProof="1"/>
          </a:p>
        </p:txBody>
      </p:sp>
      <p:sp>
        <p:nvSpPr>
          <p:cNvPr id="3075" name="标题 1"/>
          <p:cNvSpPr>
            <a:spLocks noGrp="1" noChangeArrowheads="1"/>
          </p:cNvSpPr>
          <p:nvPr>
            <p:ph type="title"/>
          </p:nvPr>
        </p:nvSpPr>
        <p:spPr>
          <a:xfrm>
            <a:off x="546100" y="225776"/>
            <a:ext cx="10515600" cy="1325563"/>
          </a:xfrm>
        </p:spPr>
        <p:txBody>
          <a:bodyPr/>
          <a:lstStyle/>
          <a:p>
            <a: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zh-CN" altLang="en-US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实验</a:t>
            </a:r>
            <a:r>
              <a:rPr lang="en-US" altLang="zh-CN" sz="3600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sz="3600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en-US" altLang="zh-CN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zh-CN" altLang="en-US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  </a:t>
            </a:r>
            <a:endParaRPr lang="en-US" altLang="zh-CN" i="1" dirty="0" smtClean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77333" y="1608677"/>
            <a:ext cx="76538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其他可视化： </a:t>
            </a:r>
            <a:endParaRPr kumimoji="1" lang="en-US" altLang="zh-CN" dirty="0" smtClean="0"/>
          </a:p>
          <a:p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100" y="1992319"/>
            <a:ext cx="4773744" cy="226959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73371" y="2516307"/>
            <a:ext cx="4890861" cy="317889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8937" y="4484914"/>
            <a:ext cx="3710559" cy="2373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452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-3175" y="465138"/>
            <a:ext cx="12198350" cy="105886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defRPr/>
            </a:pPr>
            <a:endParaRPr lang="zh-CN" altLang="en-US" noProof="1"/>
          </a:p>
        </p:txBody>
      </p:sp>
      <p:sp>
        <p:nvSpPr>
          <p:cNvPr id="3075" name="标题 1"/>
          <p:cNvSpPr>
            <a:spLocks noGrp="1" noChangeArrowheads="1"/>
          </p:cNvSpPr>
          <p:nvPr>
            <p:ph type="title"/>
          </p:nvPr>
        </p:nvSpPr>
        <p:spPr>
          <a:xfrm>
            <a:off x="546100" y="225776"/>
            <a:ext cx="10515600" cy="1325563"/>
          </a:xfrm>
        </p:spPr>
        <p:txBody>
          <a:bodyPr/>
          <a:lstStyle/>
          <a:p>
            <a: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zh-CN" altLang="en-US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实验</a:t>
            </a:r>
            <a:r>
              <a:rPr lang="en-US" altLang="zh-CN" sz="3600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sz="3600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en-US" altLang="zh-CN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zh-CN" altLang="en-US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  </a:t>
            </a:r>
            <a:endParaRPr lang="en-US" altLang="zh-CN" i="1" dirty="0" smtClean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77333" y="1608677"/>
            <a:ext cx="11282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VISUALIZING AND UNDERSTANDING RECURRENT </a:t>
            </a:r>
            <a:r>
              <a:rPr lang="en-US" altLang="zh-CN" dirty="0" smtClean="0"/>
              <a:t>NETWORKS</a:t>
            </a:r>
            <a:r>
              <a:rPr lang="zh-CN" altLang="en-US" dirty="0" smtClean="0"/>
              <a:t> </a:t>
            </a:r>
            <a:r>
              <a:rPr lang="en-US" altLang="zh-CN" dirty="0" smtClean="0"/>
              <a:t>——ICLR2016</a:t>
            </a:r>
            <a:r>
              <a:rPr lang="zh-CN" altLang="en-US" dirty="0" smtClean="0"/>
              <a:t> </a:t>
            </a:r>
            <a:r>
              <a:rPr lang="de-DE" altLang="zh-CN" dirty="0"/>
              <a:t>Andrej </a:t>
            </a:r>
            <a:r>
              <a:rPr lang="de-DE" altLang="zh-CN" dirty="0" err="1" smtClean="0"/>
              <a:t>Karpathy</a:t>
            </a:r>
            <a:r>
              <a:rPr lang="de-DE" altLang="zh-CN" dirty="0" smtClean="0"/>
              <a:t> </a:t>
            </a:r>
            <a:r>
              <a:rPr lang="de-DE" altLang="zh-CN" dirty="0"/>
              <a:t>Justin </a:t>
            </a:r>
            <a:r>
              <a:rPr lang="de-DE" altLang="zh-CN" dirty="0" smtClean="0"/>
              <a:t>Johnson </a:t>
            </a:r>
            <a:r>
              <a:rPr lang="de-DE" altLang="zh-CN" dirty="0"/>
              <a:t>Li Fei-Fei</a:t>
            </a:r>
            <a:endParaRPr kumimoji="1"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11248" y="1978009"/>
            <a:ext cx="8014607" cy="4685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128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-3175" y="465138"/>
            <a:ext cx="12198350" cy="105886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defRPr/>
            </a:pPr>
            <a:endParaRPr lang="zh-CN" altLang="en-US" noProof="1"/>
          </a:p>
        </p:txBody>
      </p:sp>
      <p:sp>
        <p:nvSpPr>
          <p:cNvPr id="3075" name="标题 1"/>
          <p:cNvSpPr>
            <a:spLocks noGrp="1" noChangeArrowheads="1"/>
          </p:cNvSpPr>
          <p:nvPr>
            <p:ph type="title"/>
          </p:nvPr>
        </p:nvSpPr>
        <p:spPr>
          <a:xfrm>
            <a:off x="546100" y="225776"/>
            <a:ext cx="10515600" cy="1325563"/>
          </a:xfrm>
        </p:spPr>
        <p:txBody>
          <a:bodyPr/>
          <a:lstStyle/>
          <a:p>
            <a: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zh-CN" altLang="en-US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实验</a:t>
            </a:r>
            <a:r>
              <a:rPr lang="en-US" altLang="zh-CN" sz="3600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sz="3600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en-US" altLang="zh-CN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zh-CN" altLang="en-US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  </a:t>
            </a:r>
            <a:endParaRPr lang="en-US" altLang="zh-CN" i="1" dirty="0" smtClean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45835" y="1608677"/>
            <a:ext cx="553224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altLang="zh-CN" dirty="0" err="1" smtClean="0"/>
              <a:t>we</a:t>
            </a:r>
            <a:r>
              <a:rPr lang="de-DE" altLang="zh-CN" dirty="0" smtClean="0"/>
              <a:t> </a:t>
            </a:r>
            <a:r>
              <a:rPr lang="de-DE" altLang="zh-CN" dirty="0" err="1"/>
              <a:t>define</a:t>
            </a:r>
            <a:r>
              <a:rPr lang="de-DE" altLang="zh-CN" dirty="0"/>
              <a:t> </a:t>
            </a:r>
            <a:r>
              <a:rPr lang="de-DE" altLang="zh-CN" dirty="0" smtClean="0"/>
              <a:t>a</a:t>
            </a:r>
            <a:r>
              <a:rPr lang="zh-CN" altLang="en-US" dirty="0" smtClean="0"/>
              <a:t> </a:t>
            </a:r>
            <a:r>
              <a:rPr lang="de-DE" altLang="zh-CN" dirty="0" err="1" smtClean="0"/>
              <a:t>gate</a:t>
            </a:r>
            <a:r>
              <a:rPr lang="de-DE" altLang="zh-CN" dirty="0" smtClean="0"/>
              <a:t> </a:t>
            </a:r>
            <a:r>
              <a:rPr lang="de-DE" altLang="zh-CN" dirty="0" err="1"/>
              <a:t>to</a:t>
            </a:r>
            <a:r>
              <a:rPr lang="de-DE" altLang="zh-CN" dirty="0"/>
              <a:t> </a:t>
            </a:r>
            <a:r>
              <a:rPr lang="de-DE" altLang="zh-CN" dirty="0" err="1"/>
              <a:t>be</a:t>
            </a:r>
            <a:r>
              <a:rPr lang="de-DE" altLang="zh-CN" dirty="0"/>
              <a:t> </a:t>
            </a:r>
            <a:r>
              <a:rPr lang="de-DE" altLang="zh-CN" dirty="0" err="1"/>
              <a:t>left</a:t>
            </a:r>
            <a:r>
              <a:rPr lang="de-DE" altLang="zh-CN" dirty="0"/>
              <a:t> </a:t>
            </a:r>
            <a:r>
              <a:rPr lang="de-DE" altLang="zh-CN" dirty="0" err="1"/>
              <a:t>or</a:t>
            </a:r>
            <a:r>
              <a:rPr lang="de-DE" altLang="zh-CN" dirty="0"/>
              <a:t> </a:t>
            </a:r>
            <a:r>
              <a:rPr lang="de-DE" altLang="zh-CN" dirty="0" err="1"/>
              <a:t>right-saturated</a:t>
            </a:r>
            <a:r>
              <a:rPr lang="de-DE" altLang="zh-CN" dirty="0"/>
              <a:t> </a:t>
            </a:r>
            <a:r>
              <a:rPr lang="de-DE" altLang="zh-CN" dirty="0" err="1"/>
              <a:t>if</a:t>
            </a:r>
            <a:r>
              <a:rPr lang="de-DE" altLang="zh-CN" dirty="0"/>
              <a:t> </a:t>
            </a:r>
            <a:r>
              <a:rPr lang="de-DE" altLang="zh-CN" dirty="0" err="1"/>
              <a:t>its</a:t>
            </a:r>
            <a:r>
              <a:rPr lang="de-DE" altLang="zh-CN" dirty="0"/>
              <a:t> </a:t>
            </a:r>
            <a:r>
              <a:rPr lang="de-DE" altLang="zh-CN" dirty="0" err="1" smtClean="0"/>
              <a:t>activation</a:t>
            </a:r>
            <a:r>
              <a:rPr lang="zh-CN" altLang="en-US" dirty="0"/>
              <a:t> </a:t>
            </a:r>
            <a:r>
              <a:rPr lang="de-DE" altLang="zh-CN" dirty="0" err="1" smtClean="0"/>
              <a:t>is</a:t>
            </a:r>
            <a:r>
              <a:rPr lang="de-DE" altLang="zh-CN" dirty="0" smtClean="0"/>
              <a:t> </a:t>
            </a:r>
            <a:r>
              <a:rPr lang="de-DE" altLang="zh-CN" dirty="0" err="1"/>
              <a:t>less</a:t>
            </a:r>
            <a:r>
              <a:rPr lang="de-DE" altLang="zh-CN" dirty="0"/>
              <a:t> </a:t>
            </a:r>
            <a:r>
              <a:rPr lang="de-DE" altLang="zh-CN" dirty="0" err="1"/>
              <a:t>than</a:t>
            </a:r>
            <a:r>
              <a:rPr lang="de-DE" altLang="zh-CN" dirty="0"/>
              <a:t> 0.1 </a:t>
            </a:r>
            <a:r>
              <a:rPr lang="de-DE" altLang="zh-CN" dirty="0" err="1"/>
              <a:t>or</a:t>
            </a:r>
            <a:r>
              <a:rPr lang="de-DE" altLang="zh-CN" dirty="0"/>
              <a:t> </a:t>
            </a:r>
            <a:r>
              <a:rPr lang="de-DE" altLang="zh-CN" dirty="0" err="1"/>
              <a:t>more</a:t>
            </a:r>
            <a:r>
              <a:rPr lang="de-DE" altLang="zh-CN" dirty="0"/>
              <a:t> </a:t>
            </a:r>
            <a:r>
              <a:rPr lang="de-DE" altLang="zh-CN" dirty="0" err="1"/>
              <a:t>than</a:t>
            </a:r>
            <a:r>
              <a:rPr lang="de-DE" altLang="zh-CN" dirty="0"/>
              <a:t> </a:t>
            </a:r>
            <a:r>
              <a:rPr lang="de-DE" altLang="zh-CN" dirty="0" smtClean="0"/>
              <a:t>0.9</a:t>
            </a:r>
          </a:p>
          <a:p>
            <a:r>
              <a:rPr kumimoji="1" lang="en-US" altLang="zh-CN" dirty="0" smtClean="0"/>
              <a:t>(</a:t>
            </a:r>
            <a:r>
              <a:rPr lang="zh-CN" altLang="en-US" dirty="0"/>
              <a:t>横轴和纵轴表示该</a:t>
            </a:r>
            <a:r>
              <a:rPr lang="en-US" altLang="zh-CN" dirty="0"/>
              <a:t>Gate</a:t>
            </a:r>
            <a:r>
              <a:rPr lang="zh-CN" altLang="en-US" dirty="0"/>
              <a:t>处于这两种状态的时间比例，即有多少时间是阻塞状态，有多少时间是畅通状态。</a:t>
            </a:r>
          </a:p>
          <a:p>
            <a:r>
              <a:rPr lang="zh-CN" altLang="en-US" dirty="0"/>
              <a:t>三种颜色表示不同的</a:t>
            </a:r>
            <a:r>
              <a:rPr lang="zh-CN" altLang="en-US" dirty="0" smtClean="0"/>
              <a:t>层</a:t>
            </a:r>
            <a:r>
              <a:rPr lang="en-US" altLang="zh-CN" dirty="0" smtClean="0"/>
              <a:t>)</a:t>
            </a:r>
          </a:p>
          <a:p>
            <a:endParaRPr lang="en-US" altLang="zh-CN" dirty="0"/>
          </a:p>
          <a:p>
            <a:r>
              <a:rPr lang="zh-CN" altLang="en-US" dirty="0" smtClean="0"/>
              <a:t>我们可以发现：</a:t>
            </a:r>
            <a:endParaRPr lang="en-US" altLang="zh-CN" dirty="0" smtClean="0"/>
          </a:p>
          <a:p>
            <a:r>
              <a:rPr lang="en-US" altLang="zh-CN" dirty="0" smtClean="0"/>
              <a:t>1.</a:t>
            </a:r>
            <a:r>
              <a:rPr lang="zh-CN" altLang="en-US" dirty="0" smtClean="0"/>
              <a:t> 第一</a:t>
            </a:r>
            <a:r>
              <a:rPr lang="zh-CN" altLang="en-US" dirty="0"/>
              <a:t>层的门总是比较中庸，既不阻塞，也不畅通</a:t>
            </a:r>
          </a:p>
          <a:p>
            <a:r>
              <a:rPr lang="en-US" altLang="zh-CN" dirty="0" smtClean="0"/>
              <a:t>2.</a:t>
            </a:r>
            <a:r>
              <a:rPr lang="zh-CN" altLang="en-US" dirty="0" smtClean="0"/>
              <a:t> 第二</a:t>
            </a:r>
            <a:r>
              <a:rPr lang="zh-CN" altLang="en-US" dirty="0"/>
              <a:t>三层的门在这两种状态间比较分散，经常处于畅通状态的门可能记录了长期的依赖信息，而经常处于阻塞状态的门则负责了短期信息的控制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en-US" altLang="zh-CN" dirty="0" smtClean="0"/>
              <a:t>3.</a:t>
            </a:r>
            <a:r>
              <a:rPr lang="zh-CN" altLang="en-US" dirty="0" smtClean="0"/>
              <a:t> 遗忘门倾向于抹掉一部分记忆，输入门大部分选择存入记忆，输出</a:t>
            </a:r>
            <a:r>
              <a:rPr lang="zh-CN" altLang="en-US" smtClean="0"/>
              <a:t>门较为平均</a:t>
            </a:r>
            <a:endParaRPr lang="zh-CN" altLang="en-US" dirty="0"/>
          </a:p>
          <a:p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78080" y="2340962"/>
            <a:ext cx="6426807" cy="2626149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441834" y="5260622"/>
            <a:ext cx="55202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VISUALIZING AND UNDERSTANDING RECURRENT NETWORKS</a:t>
            </a:r>
            <a:r>
              <a:rPr lang="zh-CN" altLang="en-US" dirty="0"/>
              <a:t> </a:t>
            </a:r>
            <a:r>
              <a:rPr lang="en-US" altLang="zh-CN" dirty="0"/>
              <a:t>——ICLR2016</a:t>
            </a:r>
            <a:r>
              <a:rPr lang="zh-CN" altLang="en-US" dirty="0"/>
              <a:t> </a:t>
            </a:r>
            <a:r>
              <a:rPr lang="de-DE" altLang="zh-CN" dirty="0"/>
              <a:t>Andrej </a:t>
            </a:r>
            <a:r>
              <a:rPr lang="de-DE" altLang="zh-CN" dirty="0" err="1"/>
              <a:t>Karpathy</a:t>
            </a:r>
            <a:r>
              <a:rPr lang="de-DE" altLang="zh-CN" dirty="0"/>
              <a:t> Justin Johnson Li Fei-Fei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89070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-3175" y="465138"/>
            <a:ext cx="12198350" cy="105886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defRPr/>
            </a:pPr>
            <a:endParaRPr lang="zh-CN" altLang="en-US" noProof="1"/>
          </a:p>
        </p:txBody>
      </p:sp>
      <p:sp>
        <p:nvSpPr>
          <p:cNvPr id="3075" name="标题 1"/>
          <p:cNvSpPr>
            <a:spLocks noGrp="1" noChangeArrowheads="1"/>
          </p:cNvSpPr>
          <p:nvPr>
            <p:ph type="title"/>
          </p:nvPr>
        </p:nvSpPr>
        <p:spPr>
          <a:xfrm>
            <a:off x="546100" y="225776"/>
            <a:ext cx="10515600" cy="1325563"/>
          </a:xfrm>
        </p:spPr>
        <p:txBody>
          <a:bodyPr/>
          <a:lstStyle/>
          <a:p>
            <a: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zh-CN" altLang="en-US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实验</a:t>
            </a:r>
            <a:r>
              <a:rPr lang="en-US" altLang="zh-CN" sz="3600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sz="3600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en-US" altLang="zh-CN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zh-CN" altLang="en-US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  </a:t>
            </a:r>
            <a:endParaRPr lang="en-US" altLang="zh-CN" i="1" dirty="0" smtClean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51036" y="2603018"/>
            <a:ext cx="7305727" cy="2694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5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图片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78863" y="3190875"/>
            <a:ext cx="3097212" cy="310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矩形 6"/>
          <p:cNvSpPr/>
          <p:nvPr/>
        </p:nvSpPr>
        <p:spPr>
          <a:xfrm>
            <a:off x="-3175" y="1547813"/>
            <a:ext cx="12198350" cy="113506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defRPr/>
            </a:pPr>
            <a:endParaRPr lang="zh-CN" altLang="en-US" noProof="1"/>
          </a:p>
        </p:txBody>
      </p:sp>
      <p:sp>
        <p:nvSpPr>
          <p:cNvPr id="17412" name="标题 1"/>
          <p:cNvSpPr>
            <a:spLocks noGrp="1" noChangeArrowheads="1"/>
          </p:cNvSpPr>
          <p:nvPr>
            <p:ph type="title"/>
          </p:nvPr>
        </p:nvSpPr>
        <p:spPr>
          <a:xfrm>
            <a:off x="933450" y="1489075"/>
            <a:ext cx="10515600" cy="1325563"/>
          </a:xfrm>
        </p:spPr>
        <p:txBody>
          <a:bodyPr/>
          <a:lstStyle/>
          <a:p>
            <a:pPr eaLnBrk="1" hangingPunct="1"/>
            <a:r>
              <a:rPr lang="en-US" altLang="zh-CN" i="1" smtClean="0">
                <a:solidFill>
                  <a:schemeClr val="bg1"/>
                </a:solidFill>
                <a:latin typeface="Times New Roman" panose="02020603050405020304" pitchFamily="18" charset="0"/>
                <a:sym typeface="宋体" panose="02010600030101010101" pitchFamily="2" charset="-122"/>
              </a:rPr>
              <a:t>Thanks for your listening ...</a:t>
            </a:r>
          </a:p>
        </p:txBody>
      </p:sp>
      <p:pic>
        <p:nvPicPr>
          <p:cNvPr id="17413" name="图片 16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65213" y="3311525"/>
            <a:ext cx="5321300" cy="286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4" name="图片 17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7025" y="287338"/>
            <a:ext cx="5434013" cy="573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-3175" y="465138"/>
            <a:ext cx="12198350" cy="105886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defRPr/>
            </a:pPr>
            <a:endParaRPr lang="zh-CN" altLang="en-US" noProof="1"/>
          </a:p>
        </p:txBody>
      </p:sp>
      <p:sp>
        <p:nvSpPr>
          <p:cNvPr id="3075" name="标题 1"/>
          <p:cNvSpPr>
            <a:spLocks noGrp="1" noChangeArrowheads="1"/>
          </p:cNvSpPr>
          <p:nvPr>
            <p:ph type="title"/>
          </p:nvPr>
        </p:nvSpPr>
        <p:spPr>
          <a:xfrm>
            <a:off x="546100" y="406400"/>
            <a:ext cx="10515600" cy="1325563"/>
          </a:xfrm>
        </p:spPr>
        <p:txBody>
          <a:bodyPr/>
          <a:lstStyle/>
          <a:p>
            <a:r>
              <a:rPr lang="en-US" altLang="zh-CN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Part1</a:t>
            </a:r>
            <a:r>
              <a:rPr lang="zh-CN" altLang="en-US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 </a:t>
            </a:r>
            <a:r>
              <a:rPr lang="en-US" altLang="zh-CN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RNN</a:t>
            </a:r>
            <a:r>
              <a:rPr lang="zh-CN" altLang="en-US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及其几种设计模式</a:t>
            </a:r>
            <a:endParaRPr lang="en-US" altLang="zh-CN" i="1" dirty="0" smtClean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10" name="内容占位符 2"/>
          <p:cNvSpPr>
            <a:spLocks noGrp="1"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None/>
              <a:defRPr/>
            </a:pPr>
            <a:endParaRPr lang="en-US" noProof="1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indent="0" fontAlgn="auto">
              <a:buFont typeface="Arial" panose="020B0604020202020204" pitchFamily="34" charset="0"/>
              <a:buNone/>
              <a:defRPr/>
            </a:pPr>
            <a:endParaRPr lang="en-US" noProof="1">
              <a:latin typeface="Times New Roman" panose="02020603050405020304" pitchFamily="18" charset="0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838200" y="1728788"/>
            <a:ext cx="10515600" cy="4351338"/>
          </a:xfrm>
        </p:spPr>
        <p:txBody>
          <a:bodyPr/>
          <a:lstStyle/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b="1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kumimoji="1"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711200" y="1728787"/>
            <a:ext cx="6121400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三种不同的设计模式：</a:t>
            </a:r>
            <a:endParaRPr lang="en-US" altLang="zh-CN" dirty="0" smtClean="0"/>
          </a:p>
          <a:p>
            <a:r>
              <a:rPr lang="en-US" altLang="zh-CN" dirty="0" smtClean="0"/>
              <a:t>1</a:t>
            </a:r>
            <a:r>
              <a:rPr lang="en-US" altLang="zh-CN" dirty="0"/>
              <a:t>. </a:t>
            </a:r>
            <a:r>
              <a:rPr lang="zh-CN" altLang="en-US" dirty="0"/>
              <a:t>每个时间步都有输出，并且隐藏单元之间有循环连接的循环</a:t>
            </a:r>
            <a:r>
              <a:rPr lang="zh-CN" altLang="en-US" dirty="0" smtClean="0"/>
              <a:t>网络</a:t>
            </a:r>
            <a:endParaRPr lang="zh-CN" altLang="en-US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2</a:t>
            </a:r>
            <a:r>
              <a:rPr lang="en-US" altLang="zh-CN" dirty="0"/>
              <a:t>. </a:t>
            </a:r>
            <a:r>
              <a:rPr lang="zh-CN" altLang="en-US" dirty="0"/>
              <a:t>每个时间步都产生一个输出，只有当前时刻的输出到下个时刻的隐藏单元之间 </a:t>
            </a:r>
            <a:r>
              <a:rPr lang="zh-CN" altLang="en-US" dirty="0" smtClean="0"/>
              <a:t>有</a:t>
            </a:r>
            <a:r>
              <a:rPr lang="zh-CN" altLang="en-US" dirty="0"/>
              <a:t>循环连接的循环</a:t>
            </a:r>
            <a:r>
              <a:rPr lang="zh-CN" altLang="en-US" dirty="0" smtClean="0"/>
              <a:t>网络</a:t>
            </a:r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3</a:t>
            </a:r>
            <a:r>
              <a:rPr lang="en-US" altLang="zh-CN" dirty="0"/>
              <a:t>. </a:t>
            </a:r>
            <a:r>
              <a:rPr lang="zh-CN" altLang="en-US" dirty="0"/>
              <a:t>隐藏单元之间存在循环连接，但读取整个序列后产生单个输出的循环</a:t>
            </a:r>
            <a:r>
              <a:rPr lang="zh-CN" altLang="en-US" dirty="0" smtClean="0"/>
              <a:t>网络</a:t>
            </a:r>
            <a:r>
              <a:rPr lang="zh-CN" altLang="en-US" dirty="0"/>
              <a:t/>
            </a:r>
            <a:br>
              <a:rPr lang="zh-CN" altLang="en-US" dirty="0"/>
            </a:br>
            <a:endParaRPr lang="en-US" altLang="zh-CN" dirty="0" smtClean="0"/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78220" y="545666"/>
            <a:ext cx="3003658" cy="195666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8975" y="2858615"/>
            <a:ext cx="3491825" cy="151476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33922" y="4502191"/>
            <a:ext cx="3319878" cy="2355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302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-3175" y="465138"/>
            <a:ext cx="12198350" cy="105886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defRPr/>
            </a:pPr>
            <a:endParaRPr lang="zh-CN" altLang="en-US" noProof="1"/>
          </a:p>
        </p:txBody>
      </p:sp>
      <p:sp>
        <p:nvSpPr>
          <p:cNvPr id="3075" name="标题 1"/>
          <p:cNvSpPr>
            <a:spLocks noGrp="1" noChangeArrowheads="1"/>
          </p:cNvSpPr>
          <p:nvPr>
            <p:ph type="title"/>
          </p:nvPr>
        </p:nvSpPr>
        <p:spPr>
          <a:xfrm>
            <a:off x="546100" y="406400"/>
            <a:ext cx="10515600" cy="1325563"/>
          </a:xfrm>
        </p:spPr>
        <p:txBody>
          <a:bodyPr/>
          <a:lstStyle/>
          <a:p>
            <a:r>
              <a:rPr lang="en-US" altLang="zh-CN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en-US" altLang="zh-CN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Part2</a:t>
            </a:r>
            <a:r>
              <a:rPr lang="zh-CN" altLang="en-US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 </a:t>
            </a:r>
            <a:r>
              <a:rPr lang="en-US" altLang="zh-CN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BPTT</a:t>
            </a:r>
            <a:r>
              <a:rPr lang="zh-CN" altLang="en-US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梯度计算算法</a:t>
            </a:r>
            <a:br>
              <a:rPr lang="zh-CN" altLang="en-US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endParaRPr lang="en-US" altLang="zh-CN" i="1" dirty="0" smtClean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10" name="内容占位符 2"/>
          <p:cNvSpPr>
            <a:spLocks noGrp="1"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None/>
              <a:defRPr/>
            </a:pPr>
            <a:endParaRPr lang="en-US" noProof="1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indent="0" fontAlgn="auto">
              <a:buFont typeface="Arial" panose="020B0604020202020204" pitchFamily="34" charset="0"/>
              <a:buNone/>
              <a:defRPr/>
            </a:pPr>
            <a:endParaRPr lang="en-US" noProof="1">
              <a:latin typeface="Times New Roman" panose="02020603050405020304" pitchFamily="18" charset="0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40267" y="1728787"/>
            <a:ext cx="10913533" cy="4448175"/>
          </a:xfrm>
        </p:spPr>
        <p:txBody>
          <a:bodyPr/>
          <a:lstStyle/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b="1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kumimoji="1"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546100" y="1728787"/>
            <a:ext cx="638527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BPTT</a:t>
            </a:r>
          </a:p>
          <a:p>
            <a:endParaRPr lang="en-US" altLang="zh-CN" dirty="0"/>
          </a:p>
          <a:p>
            <a:r>
              <a:rPr lang="zh-CN" altLang="en-US" dirty="0" smtClean="0"/>
              <a:t>计算</a:t>
            </a:r>
            <a:r>
              <a:rPr lang="zh-CN" altLang="en-US" dirty="0"/>
              <a:t>图的节点包括参数 </a:t>
            </a:r>
            <a:r>
              <a:rPr lang="en-US" altLang="zh-CN" dirty="0"/>
              <a:t>U, V, W, b </a:t>
            </a:r>
            <a:r>
              <a:rPr lang="zh-CN" altLang="en-US" dirty="0"/>
              <a:t>和 </a:t>
            </a:r>
            <a:r>
              <a:rPr lang="en-US" altLang="zh-CN" dirty="0"/>
              <a:t>c</a:t>
            </a:r>
            <a:r>
              <a:rPr lang="zh-CN" altLang="en-US" dirty="0"/>
              <a:t>，以及以 </a:t>
            </a:r>
            <a:r>
              <a:rPr lang="en-US" altLang="zh-CN" dirty="0"/>
              <a:t>t </a:t>
            </a:r>
            <a:r>
              <a:rPr lang="zh-CN" altLang="en-US" dirty="0"/>
              <a:t>为索引的节点序列 </a:t>
            </a:r>
            <a:r>
              <a:rPr lang="en-US" altLang="zh-CN" dirty="0"/>
              <a:t>x(t), h(t), o(t) </a:t>
            </a:r>
            <a:r>
              <a:rPr lang="zh-CN" altLang="en-US" dirty="0"/>
              <a:t>和 </a:t>
            </a:r>
            <a:r>
              <a:rPr lang="en-US" altLang="zh-CN" dirty="0"/>
              <a:t>L(t)</a:t>
            </a:r>
            <a:r>
              <a:rPr lang="zh-CN" altLang="en-US" dirty="0"/>
              <a:t>。对于每一个节点 </a:t>
            </a:r>
            <a:r>
              <a:rPr lang="en-US" altLang="zh-CN" b="1" dirty="0"/>
              <a:t>N</a:t>
            </a:r>
            <a:r>
              <a:rPr lang="zh-CN" altLang="en-US" dirty="0"/>
              <a:t>，</a:t>
            </a:r>
            <a:r>
              <a:rPr lang="zh-CN" altLang="en-US" dirty="0" smtClean="0"/>
              <a:t>我们需要</a:t>
            </a:r>
            <a:r>
              <a:rPr lang="zh-CN" altLang="en-US" dirty="0"/>
              <a:t>基于 </a:t>
            </a:r>
            <a:r>
              <a:rPr lang="en-US" altLang="zh-CN" b="1" dirty="0"/>
              <a:t>N </a:t>
            </a:r>
            <a:r>
              <a:rPr lang="zh-CN" altLang="en-US" dirty="0"/>
              <a:t>后面的节点的梯度，递归地计算梯度 ∇</a:t>
            </a:r>
            <a:r>
              <a:rPr lang="en-US" altLang="zh-CN" b="1" baseline="-25000" dirty="0"/>
              <a:t>N</a:t>
            </a:r>
            <a:r>
              <a:rPr lang="en-US" altLang="zh-CN" dirty="0"/>
              <a:t>L </a:t>
            </a:r>
            <a:endParaRPr lang="en-US" altLang="zh-CN" dirty="0" smtClean="0"/>
          </a:p>
          <a:p>
            <a:r>
              <a:rPr lang="zh-CN" altLang="en-US" dirty="0" smtClean="0"/>
              <a:t>从</a:t>
            </a:r>
            <a:r>
              <a:rPr lang="zh-CN" altLang="en-US" dirty="0"/>
              <a:t>序列的末尾开始，反向进行计算 </a:t>
            </a:r>
          </a:p>
          <a:p>
            <a:endParaRPr lang="zh-CN" altLang="en-US" dirty="0"/>
          </a:p>
          <a:p>
            <a:endParaRPr kumimoji="1"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6100" y="4417793"/>
            <a:ext cx="4387144" cy="82398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50142" y="4654821"/>
            <a:ext cx="3003658" cy="195666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7511" y="5348788"/>
            <a:ext cx="4385733" cy="98217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6925" y="1524000"/>
            <a:ext cx="2616200" cy="156972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49166" y="3185099"/>
            <a:ext cx="3065931" cy="1232694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6100" y="3705625"/>
            <a:ext cx="1207911" cy="799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85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-3175" y="465138"/>
            <a:ext cx="12198350" cy="105886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defRPr/>
            </a:pPr>
            <a:endParaRPr lang="zh-CN" altLang="en-US" noProof="1"/>
          </a:p>
        </p:txBody>
      </p:sp>
      <p:sp>
        <p:nvSpPr>
          <p:cNvPr id="3075" name="标题 1"/>
          <p:cNvSpPr>
            <a:spLocks noGrp="1" noChangeArrowheads="1"/>
          </p:cNvSpPr>
          <p:nvPr>
            <p:ph type="title"/>
          </p:nvPr>
        </p:nvSpPr>
        <p:spPr>
          <a:xfrm>
            <a:off x="546100" y="406400"/>
            <a:ext cx="10515600" cy="1325563"/>
          </a:xfrm>
        </p:spPr>
        <p:txBody>
          <a:bodyPr/>
          <a:lstStyle/>
          <a:p>
            <a:r>
              <a:rPr lang="en-US" altLang="zh-CN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Part2</a:t>
            </a:r>
            <a:r>
              <a:rPr lang="zh-CN" altLang="en-US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 </a:t>
            </a:r>
            <a:r>
              <a:rPr lang="en-US" altLang="zh-CN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BPTT</a:t>
            </a:r>
            <a:r>
              <a:rPr lang="zh-CN" altLang="en-US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梯度计算算法</a:t>
            </a:r>
            <a:endParaRPr lang="en-US" altLang="zh-CN" i="1" dirty="0" smtClean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10" name="内容占位符 2"/>
          <p:cNvSpPr>
            <a:spLocks noGrp="1"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None/>
              <a:defRPr/>
            </a:pPr>
            <a:endParaRPr lang="en-US" noProof="1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indent="0" fontAlgn="auto">
              <a:buFont typeface="Arial" panose="020B0604020202020204" pitchFamily="34" charset="0"/>
              <a:buNone/>
              <a:defRPr/>
            </a:pPr>
            <a:endParaRPr lang="en-US" noProof="1">
              <a:latin typeface="Times New Roman" panose="02020603050405020304" pitchFamily="18" charset="0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40267" y="1728787"/>
            <a:ext cx="10913533" cy="4448175"/>
          </a:xfrm>
        </p:spPr>
        <p:txBody>
          <a:bodyPr/>
          <a:lstStyle/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b="1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kumimoji="1"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546100" y="1728787"/>
            <a:ext cx="92075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BPTT</a:t>
            </a:r>
          </a:p>
          <a:p>
            <a:endParaRPr lang="en-US" altLang="zh-CN" dirty="0"/>
          </a:p>
          <a:p>
            <a:endParaRPr lang="zh-CN" altLang="en-US" dirty="0"/>
          </a:p>
          <a:p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49248" y="2042038"/>
            <a:ext cx="5264515" cy="413492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5600" y="2042038"/>
            <a:ext cx="2616200" cy="156972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95869" y="3705420"/>
            <a:ext cx="3065931" cy="1232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829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-3175" y="465138"/>
            <a:ext cx="12198350" cy="105886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defRPr/>
            </a:pPr>
            <a:endParaRPr lang="zh-CN" altLang="en-US" noProof="1"/>
          </a:p>
        </p:txBody>
      </p:sp>
      <p:sp>
        <p:nvSpPr>
          <p:cNvPr id="3075" name="标题 1"/>
          <p:cNvSpPr>
            <a:spLocks noGrp="1" noChangeArrowheads="1"/>
          </p:cNvSpPr>
          <p:nvPr>
            <p:ph type="title"/>
          </p:nvPr>
        </p:nvSpPr>
        <p:spPr>
          <a:xfrm>
            <a:off x="546100" y="225776"/>
            <a:ext cx="10515600" cy="1325563"/>
          </a:xfrm>
        </p:spPr>
        <p:txBody>
          <a:bodyPr/>
          <a:lstStyle/>
          <a:p>
            <a: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Part3</a:t>
            </a:r>
            <a:r>
              <a:rPr lang="zh-CN" altLang="en-US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 </a:t>
            </a:r>
            <a: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LSTM</a:t>
            </a:r>
            <a:r>
              <a:rPr lang="zh-CN" altLang="en-US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 </a:t>
            </a:r>
            <a:r>
              <a:rPr lang="en-US" altLang="zh-CN" sz="3600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sz="3600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en-US" altLang="zh-CN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zh-CN" altLang="en-US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  </a:t>
            </a:r>
            <a:endParaRPr lang="en-US" altLang="zh-CN" i="1" dirty="0" smtClean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25"/>
          <a:stretch/>
        </p:blipFill>
        <p:spPr>
          <a:xfrm>
            <a:off x="8016722" y="1711888"/>
            <a:ext cx="3170566" cy="195829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46100" y="1927115"/>
            <a:ext cx="693137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LSTM</a:t>
            </a:r>
            <a:r>
              <a:rPr lang="zh-CN" altLang="en-US" dirty="0" smtClean="0"/>
              <a:t>的设计</a:t>
            </a:r>
            <a:endParaRPr lang="en-US" altLang="zh-CN" dirty="0" smtClean="0"/>
          </a:p>
          <a:p>
            <a:r>
              <a:rPr lang="zh-CN" altLang="en-US" dirty="0" smtClean="0"/>
              <a:t>引入</a:t>
            </a:r>
            <a:r>
              <a:rPr lang="zh-CN" altLang="en-US" dirty="0"/>
              <a:t>门控单元来控制我们这些需求的</a:t>
            </a:r>
            <a:r>
              <a:rPr lang="zh-CN" altLang="en-US" dirty="0" smtClean="0"/>
              <a:t>限度</a:t>
            </a:r>
            <a:endParaRPr lang="en-US" altLang="zh-CN" dirty="0" smtClean="0"/>
          </a:p>
          <a:p>
            <a:r>
              <a:rPr lang="en-US" altLang="zh-CN" dirty="0" smtClean="0"/>
              <a:t>1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r>
              <a:rPr lang="zh-CN" altLang="en-US" dirty="0" smtClean="0"/>
              <a:t>为了让</a:t>
            </a:r>
            <a:r>
              <a:rPr lang="zh-CN" altLang="en-US" dirty="0"/>
              <a:t>梯度无损传播，想到了</a:t>
            </a:r>
            <a:r>
              <a:rPr lang="en-US" altLang="zh-CN" dirty="0"/>
              <a:t>c(t)=c(t-1)</a:t>
            </a:r>
            <a:r>
              <a:rPr lang="zh-CN" altLang="en-US" dirty="0"/>
              <a:t>这个</a:t>
            </a:r>
            <a:r>
              <a:rPr lang="zh-CN" altLang="en-US" dirty="0" smtClean="0"/>
              <a:t>朴素的</a:t>
            </a:r>
            <a:r>
              <a:rPr lang="zh-CN" altLang="en-US" dirty="0"/>
              <a:t>梯度传播模型，</a:t>
            </a:r>
            <a:r>
              <a:rPr lang="zh-CN" altLang="en-US" dirty="0" smtClean="0"/>
              <a:t>我们称</a:t>
            </a:r>
            <a:r>
              <a:rPr lang="en-US" altLang="zh-CN" dirty="0"/>
              <a:t>c</a:t>
            </a:r>
            <a:r>
              <a:rPr lang="zh-CN" altLang="en-US" dirty="0"/>
              <a:t>为“长时记忆</a:t>
            </a:r>
            <a:r>
              <a:rPr lang="zh-CN" altLang="en-US" dirty="0" smtClean="0"/>
              <a:t>单元”。</a:t>
            </a: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2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r>
              <a:rPr lang="zh-CN" altLang="en-US" dirty="0" smtClean="0"/>
              <a:t>若</a:t>
            </a:r>
            <a:r>
              <a:rPr lang="en-US" altLang="zh-CN" dirty="0" smtClean="0"/>
              <a:t>c</a:t>
            </a:r>
            <a:r>
              <a:rPr lang="zh-CN" altLang="en-US" dirty="0" smtClean="0"/>
              <a:t>值很大，激活后趋近于</a:t>
            </a:r>
            <a:r>
              <a:rPr lang="en-US" altLang="zh-CN" dirty="0" smtClean="0"/>
              <a:t>1</a:t>
            </a:r>
            <a:r>
              <a:rPr lang="zh-CN" altLang="en-US" dirty="0" smtClean="0"/>
              <a:t>，引入遗忘门</a:t>
            </a: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233"/>
          <a:stretch/>
        </p:blipFill>
        <p:spPr>
          <a:xfrm>
            <a:off x="8016722" y="4050773"/>
            <a:ext cx="3044978" cy="1915320"/>
          </a:xfrm>
          <a:prstGeom prst="rect">
            <a:avLst/>
          </a:prstGeom>
        </p:spPr>
      </p:pic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2370666" y="4696177"/>
            <a:ext cx="13226661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1025" name="图片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17390" y="5127655"/>
            <a:ext cx="2127410" cy="519289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808080">
                      <a:alpha val="74998"/>
                    </a:srgb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10362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-3175" y="465138"/>
            <a:ext cx="12198350" cy="105886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defRPr/>
            </a:pPr>
            <a:endParaRPr lang="zh-CN" altLang="en-US" noProof="1"/>
          </a:p>
        </p:txBody>
      </p:sp>
      <p:sp>
        <p:nvSpPr>
          <p:cNvPr id="3075" name="标题 1"/>
          <p:cNvSpPr>
            <a:spLocks noGrp="1" noChangeArrowheads="1"/>
          </p:cNvSpPr>
          <p:nvPr>
            <p:ph type="title"/>
          </p:nvPr>
        </p:nvSpPr>
        <p:spPr>
          <a:xfrm>
            <a:off x="546100" y="225776"/>
            <a:ext cx="10515600" cy="1325563"/>
          </a:xfrm>
        </p:spPr>
        <p:txBody>
          <a:bodyPr/>
          <a:lstStyle/>
          <a:p>
            <a: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en-US" altLang="zh-CN" sz="3600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 Part3</a:t>
            </a:r>
            <a:r>
              <a:rPr lang="zh-CN" altLang="en-US" sz="3600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 </a:t>
            </a:r>
            <a:r>
              <a:rPr lang="en-US" altLang="zh-CN" sz="3600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LSTM</a:t>
            </a:r>
            <a:r>
              <a:rPr lang="zh-CN" altLang="en-US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 </a:t>
            </a:r>
            <a:r>
              <a:rPr lang="en-US" altLang="zh-CN" sz="3600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sz="3600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en-US" altLang="zh-CN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zh-CN" altLang="en-US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  </a:t>
            </a:r>
            <a:endParaRPr lang="en-US" altLang="zh-CN" i="1" dirty="0" smtClean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46100" y="1927115"/>
            <a:ext cx="6931378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3.</a:t>
            </a:r>
            <a:r>
              <a:rPr lang="zh-CN" altLang="en-US" dirty="0"/>
              <a:t>设计新信息放入长时记忆单元的方式：乘法与</a:t>
            </a:r>
            <a:r>
              <a:rPr lang="zh-CN" altLang="en-US" dirty="0" smtClean="0"/>
              <a:t>加法的梯度比较？</a:t>
            </a:r>
            <a:endParaRPr lang="en-US" altLang="zh-CN" dirty="0" smtClean="0"/>
          </a:p>
          <a:p>
            <a:r>
              <a:rPr lang="zh-CN" altLang="en-US" dirty="0" smtClean="0"/>
              <a:t>为了方便计算忽略门控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乘法：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更新参数</a:t>
            </a:r>
            <a:r>
              <a:rPr lang="en-US" altLang="zh-CN" dirty="0" smtClean="0"/>
              <a:t>V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 </a:t>
            </a:r>
            <a:r>
              <a:rPr lang="en-US" altLang="zh-CN" dirty="0" err="1"/>
              <a:t>f_loss</a:t>
            </a:r>
            <a:r>
              <a:rPr lang="en-US" altLang="zh-CN" dirty="0"/>
              <a:t>'</a:t>
            </a:r>
            <a:r>
              <a:rPr lang="zh-CN" altLang="en-US" dirty="0"/>
              <a:t>的</a:t>
            </a:r>
            <a:r>
              <a:rPr lang="zh-CN" altLang="en-US" dirty="0" smtClean="0"/>
              <a:t>值是要</a:t>
            </a:r>
            <a:r>
              <a:rPr lang="zh-CN" altLang="en-US" dirty="0"/>
              <a:t>往前传的</a:t>
            </a:r>
            <a:r>
              <a:rPr lang="zh-CN" altLang="en-US" dirty="0" smtClean="0"/>
              <a:t>梯度</a:t>
            </a: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r>
              <a:rPr lang="en-US" altLang="zh-CN" dirty="0" smtClean="0"/>
              <a:t>		y(T-1)=y(T-2)</a:t>
            </a:r>
            <a:r>
              <a:rPr lang="en-US" altLang="zh-CN" baseline="30000" dirty="0" smtClean="0"/>
              <a:t>2</a:t>
            </a:r>
            <a:r>
              <a:rPr lang="zh-CN" altLang="en-US" dirty="0"/>
              <a:t> </a:t>
            </a:r>
            <a:r>
              <a:rPr lang="zh-CN" altLang="en-US" dirty="0" smtClean="0"/>
              <a:t>* </a:t>
            </a:r>
            <a:r>
              <a:rPr lang="en-US" altLang="zh-CN" dirty="0" smtClean="0"/>
              <a:t>v(T-2)</a:t>
            </a:r>
          </a:p>
          <a:p>
            <a:endParaRPr lang="en-US" altLang="zh-CN" dirty="0"/>
          </a:p>
          <a:p>
            <a:r>
              <a:rPr lang="en-US" altLang="zh-CN" dirty="0" err="1" smtClean="0"/>
              <a:t>RNN:v</a:t>
            </a:r>
            <a:r>
              <a:rPr lang="en-US" altLang="zh-CN" baseline="30000" dirty="0" err="1" smtClean="0"/>
              <a:t>T</a:t>
            </a:r>
            <a:r>
              <a:rPr lang="zh-CN" altLang="en-US" dirty="0" smtClean="0"/>
              <a:t>，</a:t>
            </a:r>
            <a:endParaRPr lang="en-US" altLang="zh-CN" baseline="30000" dirty="0"/>
          </a:p>
          <a:p>
            <a:endParaRPr lang="en-US" altLang="zh-CN" dirty="0" smtClean="0"/>
          </a:p>
          <a:p>
            <a:r>
              <a:rPr lang="zh-CN" altLang="en-US" dirty="0" smtClean="0"/>
              <a:t>总结：累积</a:t>
            </a:r>
            <a:r>
              <a:rPr lang="zh-CN" altLang="en-US" dirty="0"/>
              <a:t>性</a:t>
            </a:r>
            <a:r>
              <a:rPr lang="zh-CN" altLang="en-US" dirty="0" smtClean="0"/>
              <a:t>信息进行乘</a:t>
            </a:r>
            <a:r>
              <a:rPr lang="zh-CN" altLang="en-US" dirty="0"/>
              <a:t>性</a:t>
            </a:r>
            <a:r>
              <a:rPr lang="zh-CN" altLang="en-US" dirty="0" smtClean="0"/>
              <a:t>更新是控制和缩放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233"/>
          <a:stretch/>
        </p:blipFill>
        <p:spPr>
          <a:xfrm>
            <a:off x="8016722" y="1763362"/>
            <a:ext cx="3044978" cy="1915320"/>
          </a:xfrm>
          <a:prstGeom prst="rect">
            <a:avLst/>
          </a:prstGeom>
        </p:spPr>
      </p:pic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2370666" y="4696177"/>
            <a:ext cx="13226661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11912" y="4106976"/>
            <a:ext cx="3672416" cy="58920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27998" y="4741896"/>
            <a:ext cx="3205339" cy="57004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98600" y="2553227"/>
            <a:ext cx="4305300" cy="5842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72734" y="3062353"/>
            <a:ext cx="1473200" cy="9017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99368" y="3274973"/>
            <a:ext cx="1041400" cy="4953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40768" y="3091770"/>
            <a:ext cx="1206500" cy="85090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76401" y="4551114"/>
            <a:ext cx="4487334" cy="63944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76022" y="5607092"/>
            <a:ext cx="4062589" cy="569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334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-3175" y="465138"/>
            <a:ext cx="12198350" cy="105886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defRPr/>
            </a:pPr>
            <a:endParaRPr lang="zh-CN" altLang="en-US" noProof="1"/>
          </a:p>
        </p:txBody>
      </p:sp>
      <p:sp>
        <p:nvSpPr>
          <p:cNvPr id="3075" name="标题 1"/>
          <p:cNvSpPr>
            <a:spLocks noGrp="1" noChangeArrowheads="1"/>
          </p:cNvSpPr>
          <p:nvPr>
            <p:ph type="title"/>
          </p:nvPr>
        </p:nvSpPr>
        <p:spPr>
          <a:xfrm>
            <a:off x="546100" y="225776"/>
            <a:ext cx="10515600" cy="1325563"/>
          </a:xfrm>
        </p:spPr>
        <p:txBody>
          <a:bodyPr/>
          <a:lstStyle/>
          <a:p>
            <a: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en-US" altLang="zh-CN" sz="3600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 </a:t>
            </a:r>
            <a: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Part3</a:t>
            </a:r>
            <a:r>
              <a:rPr lang="zh-CN" altLang="en-US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 </a:t>
            </a:r>
            <a:r>
              <a:rPr lang="en-US" altLang="zh-CN" sz="3600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LSTM</a:t>
            </a:r>
            <a:r>
              <a:rPr lang="zh-CN" altLang="en-US" sz="3600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 </a:t>
            </a:r>
            <a:r>
              <a:rPr lang="en-US" altLang="zh-CN" sz="3600" dirty="0"/>
              <a:t/>
            </a:r>
            <a:br>
              <a:rPr lang="en-US" altLang="zh-CN" sz="3600" dirty="0"/>
            </a:br>
            <a:r>
              <a:rPr lang="zh-CN" altLang="en-US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 </a:t>
            </a:r>
            <a:r>
              <a:rPr lang="en-US" altLang="zh-CN" sz="3600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sz="3600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en-US" altLang="zh-CN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zh-CN" altLang="en-US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  </a:t>
            </a:r>
            <a:endParaRPr lang="en-US" altLang="zh-CN" i="1" dirty="0" smtClean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233"/>
          <a:stretch/>
        </p:blipFill>
        <p:spPr>
          <a:xfrm>
            <a:off x="8016722" y="1763362"/>
            <a:ext cx="3044978" cy="19153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11912" y="4106976"/>
            <a:ext cx="3672416" cy="58920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27998" y="4741896"/>
            <a:ext cx="3205339" cy="57004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677333" y="1763362"/>
            <a:ext cx="70104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3.</a:t>
            </a:r>
            <a:r>
              <a:rPr lang="zh-CN" altLang="en-US" dirty="0"/>
              <a:t>设计新信息放入长时记忆单元的方式：乘法与加法的梯度比较</a:t>
            </a:r>
            <a:r>
              <a:rPr lang="zh-CN" altLang="en-US" dirty="0" smtClean="0"/>
              <a:t>？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加法：</a:t>
            </a: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r>
              <a:rPr lang="en-US" altLang="zh-CN" dirty="0" smtClean="0"/>
              <a:t>v(t)</a:t>
            </a:r>
            <a:r>
              <a:rPr lang="zh-CN" altLang="en-US" dirty="0" smtClean="0"/>
              <a:t>较小回传的梯度也不小，通过梯度截断能</a:t>
            </a:r>
            <a:r>
              <a:rPr lang="zh-CN" altLang="en-US" dirty="0"/>
              <a:t>很大程度的缓解梯度爆炸的</a:t>
            </a:r>
            <a:r>
              <a:rPr lang="zh-CN" altLang="en-US" dirty="0" smtClean="0"/>
              <a:t>影响。</a:t>
            </a: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r>
              <a:rPr lang="zh-CN" altLang="en-US" dirty="0" smtClean="0"/>
              <a:t>总结：</a:t>
            </a:r>
            <a:r>
              <a:rPr lang="zh-CN" altLang="en-US" dirty="0"/>
              <a:t>累积性</a:t>
            </a:r>
            <a:r>
              <a:rPr lang="zh-CN" altLang="en-US" dirty="0" smtClean="0"/>
              <a:t>信息进行加法运算更</a:t>
            </a:r>
            <a:r>
              <a:rPr lang="zh-CN" altLang="en-US" dirty="0"/>
              <a:t>适合做信息叠加</a:t>
            </a: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/>
          </a:p>
          <a:p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87033" y="2242171"/>
            <a:ext cx="4191000" cy="165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576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20160528 Action Recognitio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20160528 Action Recognition</Template>
  <TotalTime>8490</TotalTime>
  <Words>1792</Words>
  <Application>Microsoft Macintosh PowerPoint</Application>
  <PresentationFormat>宽屏</PresentationFormat>
  <Paragraphs>410</Paragraphs>
  <Slides>36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36</vt:i4>
      </vt:variant>
    </vt:vector>
  </HeadingPairs>
  <TitlesOfParts>
    <vt:vector size="45" baseType="lpstr">
      <vt:lpstr>Calibri</vt:lpstr>
      <vt:lpstr>Calibri Light</vt:lpstr>
      <vt:lpstr>Mangal</vt:lpstr>
      <vt:lpstr>Times New Roman</vt:lpstr>
      <vt:lpstr>黑体</vt:lpstr>
      <vt:lpstr>宋体</vt:lpstr>
      <vt:lpstr>微软雅黑</vt:lpstr>
      <vt:lpstr>Arial</vt:lpstr>
      <vt:lpstr>20160528 Action Recognition</vt:lpstr>
      <vt:lpstr>PowerPoint 演示文稿</vt:lpstr>
      <vt:lpstr>Outline</vt:lpstr>
      <vt:lpstr> Part1 RNN及其几种设计模式 </vt:lpstr>
      <vt:lpstr>Part1 RNN及其几种设计模式</vt:lpstr>
      <vt:lpstr> Part2 BPTT梯度计算算法 </vt:lpstr>
      <vt:lpstr>Part2 BPTT梯度计算算法</vt:lpstr>
      <vt:lpstr>   Part3 LSTM     </vt:lpstr>
      <vt:lpstr>    Part3 LSTM     </vt:lpstr>
      <vt:lpstr>     Part3 LSTM       </vt:lpstr>
      <vt:lpstr>    Part3 LSTM     </vt:lpstr>
      <vt:lpstr>    Part3 LSTM     </vt:lpstr>
      <vt:lpstr>    Part3 LSTM     </vt:lpstr>
      <vt:lpstr>    Part4 从图模型、上下文建模看RNN     </vt:lpstr>
      <vt:lpstr>   Part4 从图模型、上下文建模看RNN     </vt:lpstr>
      <vt:lpstr>   Part5 RNN延伸模型     </vt:lpstr>
      <vt:lpstr>    Part5 RNN延伸模型     </vt:lpstr>
      <vt:lpstr>    Part5 RNN延伸模型     </vt:lpstr>
      <vt:lpstr>    Part5 RNN延伸模型     </vt:lpstr>
      <vt:lpstr>    Part5 RNN延伸模型     </vt:lpstr>
      <vt:lpstr>    Part5 RNN延伸模型     </vt:lpstr>
      <vt:lpstr>    Part5 RNN延伸模型     </vt:lpstr>
      <vt:lpstr>    Part5 RNN延伸模型     </vt:lpstr>
      <vt:lpstr>   Part5 RNN延伸模型     </vt:lpstr>
      <vt:lpstr>    Part6 长期依赖    </vt:lpstr>
      <vt:lpstr>   Part6 长期依赖     </vt:lpstr>
      <vt:lpstr>   Part6 长期依赖     </vt:lpstr>
      <vt:lpstr>   实验    </vt:lpstr>
      <vt:lpstr>   实验    </vt:lpstr>
      <vt:lpstr>   实验    </vt:lpstr>
      <vt:lpstr>   实验    </vt:lpstr>
      <vt:lpstr>   实验    </vt:lpstr>
      <vt:lpstr>   实验    </vt:lpstr>
      <vt:lpstr>   实验    </vt:lpstr>
      <vt:lpstr>   实验    </vt:lpstr>
      <vt:lpstr>   实验    </vt:lpstr>
      <vt:lpstr>Thanks for your listening ...</vt:lpstr>
    </vt:vector>
  </TitlesOfParts>
  <Company>Microsoft</Company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</dc:creator>
  <cp:lastModifiedBy>Microsoft Office 用户</cp:lastModifiedBy>
  <cp:revision>294</cp:revision>
  <dcterms:created xsi:type="dcterms:W3CDTF">2016-08-18T11:03:00Z</dcterms:created>
  <dcterms:modified xsi:type="dcterms:W3CDTF">2018-11-26T02:26:40Z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2052-10.1.0.7469</vt:lpwstr>
  </property>
</Properties>
</file>